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4"/>
  </p:sldMasterIdLst>
  <p:notesMasterIdLst>
    <p:notesMasterId r:id="rId16"/>
  </p:notesMasterIdLst>
  <p:sldIdLst>
    <p:sldId id="256" r:id="rId5"/>
    <p:sldId id="257" r:id="rId6"/>
    <p:sldId id="258" r:id="rId7"/>
    <p:sldId id="259" r:id="rId8"/>
    <p:sldId id="264" r:id="rId9"/>
    <p:sldId id="266" r:id="rId10"/>
    <p:sldId id="265" r:id="rId11"/>
    <p:sldId id="263" r:id="rId12"/>
    <p:sldId id="262" r:id="rId13"/>
    <p:sldId id="261" r:id="rId14"/>
    <p:sldId id="267"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847"/>
    <p:restoredTop sz="94684"/>
  </p:normalViewPr>
  <p:slideViewPr>
    <p:cSldViewPr snapToGrid="0">
      <p:cViewPr varScale="1">
        <p:scale>
          <a:sx n="106" d="100"/>
          <a:sy n="106" d="100"/>
        </p:scale>
        <p:origin x="100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00FB52-23E4-4DD3-87E4-F7DCB6FF9B97}" type="datetimeFigureOut">
              <a:rPr lang="en-GB" smtClean="0"/>
              <a:t>18/06/2024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AE559A-EFD7-4FFE-9D91-B3366E6EC92B}" type="slidenum">
              <a:rPr lang="en-GB" smtClean="0"/>
              <a:t>‹#›</a:t>
            </a:fld>
            <a:endParaRPr lang="en-GB"/>
          </a:p>
        </p:txBody>
      </p:sp>
    </p:spTree>
    <p:extLst>
      <p:ext uri="{BB962C8B-B14F-4D97-AF65-F5344CB8AC3E}">
        <p14:creationId xmlns:p14="http://schemas.microsoft.com/office/powerpoint/2010/main" val="4014385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AD79488-12BF-4FD1-8445-2A4049966DEA}" type="datetimeFigureOut">
              <a:rPr lang="en-GB" smtClean="0"/>
              <a:t>18/06/2024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D16813A-8C3A-44B1-AD39-2712F0773329}" type="slidenum">
              <a:rPr lang="en-GB" smtClean="0"/>
              <a:t>‹#›</a:t>
            </a:fld>
            <a:endParaRPr lang="en-GB"/>
          </a:p>
        </p:txBody>
      </p:sp>
    </p:spTree>
    <p:extLst>
      <p:ext uri="{BB962C8B-B14F-4D97-AF65-F5344CB8AC3E}">
        <p14:creationId xmlns:p14="http://schemas.microsoft.com/office/powerpoint/2010/main" val="1599776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D79488-12BF-4FD1-8445-2A4049966DEA}" type="datetimeFigureOut">
              <a:rPr lang="en-GB" smtClean="0"/>
              <a:t>18/06/2024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D16813A-8C3A-44B1-AD39-2712F0773329}" type="slidenum">
              <a:rPr lang="en-GB" smtClean="0"/>
              <a:t>‹#›</a:t>
            </a:fld>
            <a:endParaRPr lang="en-GB"/>
          </a:p>
        </p:txBody>
      </p:sp>
    </p:spTree>
    <p:extLst>
      <p:ext uri="{BB962C8B-B14F-4D97-AF65-F5344CB8AC3E}">
        <p14:creationId xmlns:p14="http://schemas.microsoft.com/office/powerpoint/2010/main" val="1672078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D79488-12BF-4FD1-8445-2A4049966DEA}" type="datetimeFigureOut">
              <a:rPr lang="en-GB" smtClean="0"/>
              <a:t>18/06/2024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D16813A-8C3A-44B1-AD39-2712F0773329}" type="slidenum">
              <a:rPr lang="en-GB" smtClean="0"/>
              <a:t>‹#›</a:t>
            </a:fld>
            <a:endParaRPr lang="en-GB"/>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latin typeface="Arial"/>
              </a:rPr>
              <a:t>”</a:t>
            </a:r>
            <a:endParaRPr lang="en-US">
              <a:solidFill>
                <a:schemeClr val="accent1">
                  <a:lumMod val="60000"/>
                  <a:lumOff val="40000"/>
                </a:schemeClr>
              </a:solidFill>
              <a:latin typeface="Arial"/>
            </a:endParaRPr>
          </a:p>
        </p:txBody>
      </p:sp>
    </p:spTree>
    <p:extLst>
      <p:ext uri="{BB962C8B-B14F-4D97-AF65-F5344CB8AC3E}">
        <p14:creationId xmlns:p14="http://schemas.microsoft.com/office/powerpoint/2010/main" val="20512762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D79488-12BF-4FD1-8445-2A4049966DEA}" type="datetimeFigureOut">
              <a:rPr lang="en-GB" smtClean="0"/>
              <a:t>18/06/2024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D16813A-8C3A-44B1-AD39-2712F0773329}" type="slidenum">
              <a:rPr lang="en-GB" smtClean="0"/>
              <a:t>‹#›</a:t>
            </a:fld>
            <a:endParaRPr lang="en-GB"/>
          </a:p>
        </p:txBody>
      </p:sp>
    </p:spTree>
    <p:extLst>
      <p:ext uri="{BB962C8B-B14F-4D97-AF65-F5344CB8AC3E}">
        <p14:creationId xmlns:p14="http://schemas.microsoft.com/office/powerpoint/2010/main" val="19986674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D79488-12BF-4FD1-8445-2A4049966DEA}" type="datetimeFigureOut">
              <a:rPr lang="en-GB" smtClean="0"/>
              <a:t>18/06/2024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D16813A-8C3A-44B1-AD39-2712F0773329}"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677593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D79488-12BF-4FD1-8445-2A4049966DEA}" type="datetimeFigureOut">
              <a:rPr lang="en-GB" smtClean="0"/>
              <a:t>18/06/2024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D16813A-8C3A-44B1-AD39-2712F0773329}" type="slidenum">
              <a:rPr lang="en-GB" smtClean="0"/>
              <a:t>‹#›</a:t>
            </a:fld>
            <a:endParaRPr lang="en-GB"/>
          </a:p>
        </p:txBody>
      </p:sp>
    </p:spTree>
    <p:extLst>
      <p:ext uri="{BB962C8B-B14F-4D97-AF65-F5344CB8AC3E}">
        <p14:creationId xmlns:p14="http://schemas.microsoft.com/office/powerpoint/2010/main" val="11826333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D79488-12BF-4FD1-8445-2A4049966DEA}" type="datetimeFigureOut">
              <a:rPr lang="en-GB" smtClean="0"/>
              <a:t>18/06/2024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D16813A-8C3A-44B1-AD39-2712F0773329}" type="slidenum">
              <a:rPr lang="en-GB" smtClean="0"/>
              <a:t>‹#›</a:t>
            </a:fld>
            <a:endParaRPr lang="en-GB"/>
          </a:p>
        </p:txBody>
      </p:sp>
    </p:spTree>
    <p:extLst>
      <p:ext uri="{BB962C8B-B14F-4D97-AF65-F5344CB8AC3E}">
        <p14:creationId xmlns:p14="http://schemas.microsoft.com/office/powerpoint/2010/main" val="5853740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D79488-12BF-4FD1-8445-2A4049966DEA}" type="datetimeFigureOut">
              <a:rPr lang="en-GB" smtClean="0"/>
              <a:t>18/06/2024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D16813A-8C3A-44B1-AD39-2712F0773329}" type="slidenum">
              <a:rPr lang="en-GB" smtClean="0"/>
              <a:t>‹#›</a:t>
            </a:fld>
            <a:endParaRPr lang="en-GB"/>
          </a:p>
        </p:txBody>
      </p:sp>
    </p:spTree>
    <p:extLst>
      <p:ext uri="{BB962C8B-B14F-4D97-AF65-F5344CB8AC3E}">
        <p14:creationId xmlns:p14="http://schemas.microsoft.com/office/powerpoint/2010/main" val="3042818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D79488-12BF-4FD1-8445-2A4049966DEA}" type="datetimeFigureOut">
              <a:rPr lang="en-GB" smtClean="0"/>
              <a:t>18/06/2024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D16813A-8C3A-44B1-AD39-2712F0773329}" type="slidenum">
              <a:rPr lang="en-GB" smtClean="0"/>
              <a:t>‹#›</a:t>
            </a:fld>
            <a:endParaRPr lang="en-GB"/>
          </a:p>
        </p:txBody>
      </p:sp>
    </p:spTree>
    <p:extLst>
      <p:ext uri="{BB962C8B-B14F-4D97-AF65-F5344CB8AC3E}">
        <p14:creationId xmlns:p14="http://schemas.microsoft.com/office/powerpoint/2010/main" val="1062106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D79488-12BF-4FD1-8445-2A4049966DEA}" type="datetimeFigureOut">
              <a:rPr lang="en-GB" smtClean="0"/>
              <a:t>18/06/2024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D16813A-8C3A-44B1-AD39-2712F0773329}" type="slidenum">
              <a:rPr lang="en-GB" smtClean="0"/>
              <a:t>‹#›</a:t>
            </a:fld>
            <a:endParaRPr lang="en-GB"/>
          </a:p>
        </p:txBody>
      </p:sp>
    </p:spTree>
    <p:extLst>
      <p:ext uri="{BB962C8B-B14F-4D97-AF65-F5344CB8AC3E}">
        <p14:creationId xmlns:p14="http://schemas.microsoft.com/office/powerpoint/2010/main" val="1704314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AD79488-12BF-4FD1-8445-2A4049966DEA}" type="datetimeFigureOut">
              <a:rPr lang="en-GB" smtClean="0"/>
              <a:t>18/06/2024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D16813A-8C3A-44B1-AD39-2712F0773329}" type="slidenum">
              <a:rPr lang="en-GB" smtClean="0"/>
              <a:t>‹#›</a:t>
            </a:fld>
            <a:endParaRPr lang="en-GB"/>
          </a:p>
        </p:txBody>
      </p:sp>
    </p:spTree>
    <p:extLst>
      <p:ext uri="{BB962C8B-B14F-4D97-AF65-F5344CB8AC3E}">
        <p14:creationId xmlns:p14="http://schemas.microsoft.com/office/powerpoint/2010/main" val="1438200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AD79488-12BF-4FD1-8445-2A4049966DEA}" type="datetimeFigureOut">
              <a:rPr lang="en-GB" smtClean="0"/>
              <a:t>18/06/2024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D16813A-8C3A-44B1-AD39-2712F0773329}" type="slidenum">
              <a:rPr lang="en-GB" smtClean="0"/>
              <a:t>‹#›</a:t>
            </a:fld>
            <a:endParaRPr lang="en-GB"/>
          </a:p>
        </p:txBody>
      </p:sp>
    </p:spTree>
    <p:extLst>
      <p:ext uri="{BB962C8B-B14F-4D97-AF65-F5344CB8AC3E}">
        <p14:creationId xmlns:p14="http://schemas.microsoft.com/office/powerpoint/2010/main" val="671815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CAD79488-12BF-4FD1-8445-2A4049966DEA}" type="datetimeFigureOut">
              <a:rPr lang="en-GB" smtClean="0"/>
              <a:t>18/06/2024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D16813A-8C3A-44B1-AD39-2712F0773329}" type="slidenum">
              <a:rPr lang="en-GB" smtClean="0"/>
              <a:t>‹#›</a:t>
            </a:fld>
            <a:endParaRPr lang="en-GB"/>
          </a:p>
        </p:txBody>
      </p:sp>
    </p:spTree>
    <p:extLst>
      <p:ext uri="{BB962C8B-B14F-4D97-AF65-F5344CB8AC3E}">
        <p14:creationId xmlns:p14="http://schemas.microsoft.com/office/powerpoint/2010/main" val="7436514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D79488-12BF-4FD1-8445-2A4049966DEA}" type="datetimeFigureOut">
              <a:rPr lang="en-GB" smtClean="0"/>
              <a:t>18/06/2024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D16813A-8C3A-44B1-AD39-2712F0773329}" type="slidenum">
              <a:rPr lang="en-GB" smtClean="0"/>
              <a:t>‹#›</a:t>
            </a:fld>
            <a:endParaRPr lang="en-GB"/>
          </a:p>
        </p:txBody>
      </p:sp>
    </p:spTree>
    <p:extLst>
      <p:ext uri="{BB962C8B-B14F-4D97-AF65-F5344CB8AC3E}">
        <p14:creationId xmlns:p14="http://schemas.microsoft.com/office/powerpoint/2010/main" val="29621649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AD79488-12BF-4FD1-8445-2A4049966DEA}" type="datetimeFigureOut">
              <a:rPr lang="en-GB" smtClean="0"/>
              <a:t>18/06/2024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D16813A-8C3A-44B1-AD39-2712F0773329}" type="slidenum">
              <a:rPr lang="en-GB" smtClean="0"/>
              <a:t>‹#›</a:t>
            </a:fld>
            <a:endParaRPr lang="en-GB"/>
          </a:p>
        </p:txBody>
      </p:sp>
    </p:spTree>
    <p:extLst>
      <p:ext uri="{BB962C8B-B14F-4D97-AF65-F5344CB8AC3E}">
        <p14:creationId xmlns:p14="http://schemas.microsoft.com/office/powerpoint/2010/main" val="7888377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AD79488-12BF-4FD1-8445-2A4049966DEA}" type="datetimeFigureOut">
              <a:rPr lang="en-GB" smtClean="0"/>
              <a:t>18/06/2024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D16813A-8C3A-44B1-AD39-2712F0773329}" type="slidenum">
              <a:rPr lang="en-GB" smtClean="0"/>
              <a:t>‹#›</a:t>
            </a:fld>
            <a:endParaRPr lang="en-GB"/>
          </a:p>
        </p:txBody>
      </p:sp>
    </p:spTree>
    <p:extLst>
      <p:ext uri="{BB962C8B-B14F-4D97-AF65-F5344CB8AC3E}">
        <p14:creationId xmlns:p14="http://schemas.microsoft.com/office/powerpoint/2010/main" val="2518565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AD79488-12BF-4FD1-8445-2A4049966DEA}" type="datetimeFigureOut">
              <a:rPr lang="en-GB" smtClean="0"/>
              <a:t>18/06/2024</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5D16813A-8C3A-44B1-AD39-2712F0773329}" type="slidenum">
              <a:rPr lang="en-GB" smtClean="0"/>
              <a:t>‹#›</a:t>
            </a:fld>
            <a:endParaRPr lang="en-GB"/>
          </a:p>
        </p:txBody>
      </p:sp>
    </p:spTree>
    <p:extLst>
      <p:ext uri="{BB962C8B-B14F-4D97-AF65-F5344CB8AC3E}">
        <p14:creationId xmlns:p14="http://schemas.microsoft.com/office/powerpoint/2010/main" val="3016063960"/>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3AFBF-B064-1EF0-CB4F-B1BB607589F6}"/>
              </a:ext>
            </a:extLst>
          </p:cNvPr>
          <p:cNvSpPr>
            <a:spLocks noGrp="1"/>
          </p:cNvSpPr>
          <p:nvPr>
            <p:ph type="ctrTitle"/>
          </p:nvPr>
        </p:nvSpPr>
        <p:spPr>
          <a:xfrm>
            <a:off x="1507067" y="2749511"/>
            <a:ext cx="7766936" cy="1243669"/>
          </a:xfrm>
        </p:spPr>
        <p:txBody>
          <a:bodyPr/>
          <a:lstStyle/>
          <a:p>
            <a:r>
              <a:rPr lang="en-US" dirty="0"/>
              <a:t>LUUSWP 2024/2025</a:t>
            </a:r>
            <a:endParaRPr lang="en-GB" dirty="0"/>
          </a:p>
        </p:txBody>
      </p:sp>
      <p:sp>
        <p:nvSpPr>
          <p:cNvPr id="3" name="Subtitle 2">
            <a:extLst>
              <a:ext uri="{FF2B5EF4-FFF2-40B4-BE49-F238E27FC236}">
                <a16:creationId xmlns:a16="http://schemas.microsoft.com/office/drawing/2014/main" id="{1EBC7E77-2D24-4DAD-0404-4E55F7FE1CB5}"/>
              </a:ext>
            </a:extLst>
          </p:cNvPr>
          <p:cNvSpPr>
            <a:spLocks noGrp="1"/>
          </p:cNvSpPr>
          <p:nvPr>
            <p:ph type="subTitle" idx="1"/>
          </p:nvPr>
        </p:nvSpPr>
        <p:spPr>
          <a:xfrm>
            <a:off x="1507067" y="4297081"/>
            <a:ext cx="7766936" cy="528920"/>
          </a:xfrm>
        </p:spPr>
        <p:txBody>
          <a:bodyPr>
            <a:normAutofit/>
          </a:bodyPr>
          <a:lstStyle/>
          <a:p>
            <a:r>
              <a:rPr lang="en-US" sz="2400"/>
              <a:t>UNIVERSITY OF LEEDS SWIMMING AND WATER POLO</a:t>
            </a:r>
            <a:endParaRPr lang="en-GB" sz="2400"/>
          </a:p>
        </p:txBody>
      </p:sp>
      <p:cxnSp>
        <p:nvCxnSpPr>
          <p:cNvPr id="5" name="Straight Connector 4">
            <a:extLst>
              <a:ext uri="{FF2B5EF4-FFF2-40B4-BE49-F238E27FC236}">
                <a16:creationId xmlns:a16="http://schemas.microsoft.com/office/drawing/2014/main" id="{EFB6C31C-82E9-24FD-5D0F-14D793915DCD}"/>
              </a:ext>
            </a:extLst>
          </p:cNvPr>
          <p:cNvCxnSpPr/>
          <p:nvPr/>
        </p:nvCxnSpPr>
        <p:spPr>
          <a:xfrm>
            <a:off x="1615440" y="4094480"/>
            <a:ext cx="801624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3F64628C-E2CB-4232-6799-DEB0FE751031}"/>
              </a:ext>
            </a:extLst>
          </p:cNvPr>
          <p:cNvSpPr txBox="1">
            <a:spLocks/>
          </p:cNvSpPr>
          <p:nvPr/>
        </p:nvSpPr>
        <p:spPr>
          <a:xfrm>
            <a:off x="1615440" y="4490121"/>
            <a:ext cx="7766936" cy="1243669"/>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t>Sponsorship Brochure </a:t>
            </a:r>
            <a:endParaRPr lang="en-GB"/>
          </a:p>
        </p:txBody>
      </p:sp>
      <p:pic>
        <p:nvPicPr>
          <p:cNvPr id="7" name="Picture 6">
            <a:extLst>
              <a:ext uri="{FF2B5EF4-FFF2-40B4-BE49-F238E27FC236}">
                <a16:creationId xmlns:a16="http://schemas.microsoft.com/office/drawing/2014/main" id="{C485B5A9-D3CE-EEC7-9278-AC46B941C3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3455" y="166096"/>
            <a:ext cx="2379345" cy="3351251"/>
          </a:xfrm>
          <a:prstGeom prst="rect">
            <a:avLst/>
          </a:prstGeom>
        </p:spPr>
      </p:pic>
      <p:sp>
        <p:nvSpPr>
          <p:cNvPr id="8" name="Slide Number Placeholder 7">
            <a:extLst>
              <a:ext uri="{FF2B5EF4-FFF2-40B4-BE49-F238E27FC236}">
                <a16:creationId xmlns:a16="http://schemas.microsoft.com/office/drawing/2014/main" id="{374BCA2E-460D-8680-5813-28E3331BA15F}"/>
              </a:ext>
            </a:extLst>
          </p:cNvPr>
          <p:cNvSpPr>
            <a:spLocks noGrp="1"/>
          </p:cNvSpPr>
          <p:nvPr>
            <p:ph type="sldNum" sz="quarter" idx="12"/>
          </p:nvPr>
        </p:nvSpPr>
        <p:spPr/>
        <p:txBody>
          <a:bodyPr/>
          <a:lstStyle/>
          <a:p>
            <a:fld id="{5D16813A-8C3A-44B1-AD39-2712F0773329}" type="slidenum">
              <a:rPr lang="en-GB" smtClean="0"/>
              <a:t>1</a:t>
            </a:fld>
            <a:endParaRPr lang="en-GB"/>
          </a:p>
        </p:txBody>
      </p:sp>
      <p:pic>
        <p:nvPicPr>
          <p:cNvPr id="10" name="Picture 9">
            <a:extLst>
              <a:ext uri="{FF2B5EF4-FFF2-40B4-BE49-F238E27FC236}">
                <a16:creationId xmlns:a16="http://schemas.microsoft.com/office/drawing/2014/main" id="{0AD8565B-66A8-5F94-3214-7FDBEA9DF0C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860" b="89967" l="9816" r="90644">
                        <a14:foregroundMark x1="39264" y1="35619" x2="39264" y2="35619"/>
                        <a14:foregroundMark x1="43558" y1="12709" x2="43558" y2="12709"/>
                        <a14:foregroundMark x1="48006" y1="8696" x2="48006" y2="8696"/>
                        <a14:backgroundMark x1="69939" y1="10033" x2="87270" y2="33278"/>
                        <a14:backgroundMark x1="87270" y1="33278" x2="91258" y2="68060"/>
                        <a14:backgroundMark x1="91258" y1="68060" x2="90951" y2="73913"/>
                        <a14:backgroundMark x1="59816" y1="11371" x2="59816" y2="11371"/>
                        <a14:backgroundMark x1="67178" y1="15886" x2="67178" y2="15886"/>
                        <a14:backgroundMark x1="49233" y1="9532" x2="77914" y2="19900"/>
                        <a14:backgroundMark x1="77914" y1="19900" x2="77914" y2="19900"/>
                        <a14:backgroundMark x1="62577" y1="9699" x2="68252" y2="22910"/>
                        <a14:backgroundMark x1="68252" y1="22910" x2="80215" y2="25585"/>
                        <a14:backgroundMark x1="80215" y1="25585" x2="87270" y2="33278"/>
                        <a14:backgroundMark x1="50767" y1="11873" x2="63037" y2="12876"/>
                        <a14:backgroundMark x1="63037" y1="12876" x2="84509" y2="28261"/>
                        <a14:backgroundMark x1="84509" y1="28261" x2="88344" y2="34615"/>
                      </a14:backgroundRemoval>
                    </a14:imgEffect>
                  </a14:imgLayer>
                </a14:imgProps>
              </a:ext>
            </a:extLst>
          </a:blip>
          <a:stretch>
            <a:fillRect/>
          </a:stretch>
        </p:blipFill>
        <p:spPr>
          <a:xfrm>
            <a:off x="7237974" y="249471"/>
            <a:ext cx="3198944" cy="2934000"/>
          </a:xfrm>
          <a:prstGeom prst="rect">
            <a:avLst/>
          </a:prstGeom>
        </p:spPr>
      </p:pic>
    </p:spTree>
    <p:extLst>
      <p:ext uri="{BB962C8B-B14F-4D97-AF65-F5344CB8AC3E}">
        <p14:creationId xmlns:p14="http://schemas.microsoft.com/office/powerpoint/2010/main" val="33145202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D539502F-E25E-1666-3A15-E2439F0AE57D}"/>
              </a:ext>
            </a:extLst>
          </p:cNvPr>
          <p:cNvPicPr>
            <a:picLocks noChangeAspect="1"/>
          </p:cNvPicPr>
          <p:nvPr/>
        </p:nvPicPr>
        <p:blipFill rotWithShape="1">
          <a:blip r:embed="rId2"/>
          <a:srcRect l="26965" t="154" r="-29" b="-152"/>
          <a:stretch/>
        </p:blipFill>
        <p:spPr>
          <a:xfrm>
            <a:off x="4056494" y="8466"/>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10924F1E-2DB0-F6E4-B35E-0A9938D2AA2E}"/>
              </a:ext>
            </a:extLst>
          </p:cNvPr>
          <p:cNvSpPr>
            <a:spLocks noGrp="1"/>
          </p:cNvSpPr>
          <p:nvPr>
            <p:ph type="title"/>
          </p:nvPr>
        </p:nvSpPr>
        <p:spPr>
          <a:xfrm>
            <a:off x="670318" y="408092"/>
            <a:ext cx="3851123" cy="1320800"/>
          </a:xfrm>
        </p:spPr>
        <p:txBody>
          <a:bodyPr>
            <a:normAutofit/>
          </a:bodyPr>
          <a:lstStyle/>
          <a:p>
            <a:r>
              <a:rPr lang="en-US"/>
              <a:t>6. Sponsorship Packages</a:t>
            </a:r>
            <a:endParaRPr lang="en-GB"/>
          </a:p>
        </p:txBody>
      </p:sp>
      <p:sp>
        <p:nvSpPr>
          <p:cNvPr id="4" name="Content Placeholder 2">
            <a:extLst>
              <a:ext uri="{FF2B5EF4-FFF2-40B4-BE49-F238E27FC236}">
                <a16:creationId xmlns:a16="http://schemas.microsoft.com/office/drawing/2014/main" id="{0F7B7EEA-27D8-78F4-59CB-68A9B4BE07D4}"/>
              </a:ext>
            </a:extLst>
          </p:cNvPr>
          <p:cNvSpPr txBox="1">
            <a:spLocks noGrp="1"/>
          </p:cNvSpPr>
          <p:nvPr>
            <p:ph idx="1"/>
          </p:nvPr>
        </p:nvSpPr>
        <p:spPr>
          <a:xfrm>
            <a:off x="345440" y="1849120"/>
            <a:ext cx="4500880" cy="4897119"/>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lnSpc>
                <a:spcPct val="90000"/>
              </a:lnSpc>
              <a:buNone/>
            </a:pPr>
            <a:r>
              <a:rPr lang="en-GB" sz="2000" b="1" dirty="0">
                <a:effectLst/>
                <a:latin typeface="Avenir Next"/>
                <a:ea typeface="Arial" panose="020B0604020202020204" pitchFamily="34" charset="0"/>
                <a:cs typeface="Avenir Next"/>
              </a:rPr>
              <a:t>Gold | £</a:t>
            </a:r>
            <a:r>
              <a:rPr lang="en-GB" sz="2000" b="1" dirty="0">
                <a:latin typeface="Avenir Next"/>
                <a:ea typeface="Arial" panose="020B0604020202020204" pitchFamily="34" charset="0"/>
                <a:cs typeface="Avenir Next"/>
              </a:rPr>
              <a:t>800</a:t>
            </a:r>
            <a:br>
              <a:rPr lang="en-GB" sz="2000" b="1" dirty="0">
                <a:effectLst/>
                <a:latin typeface="Avenir Next"/>
                <a:ea typeface="Arial" panose="020B0604020202020204" pitchFamily="34" charset="0"/>
                <a:cs typeface="Avenir Next"/>
              </a:rPr>
            </a:br>
            <a:endParaRPr lang="en-GB" sz="2000" b="1" dirty="0">
              <a:effectLst/>
              <a:latin typeface="Avenir Next"/>
              <a:ea typeface="Arial" panose="020B0604020202020204" pitchFamily="34" charset="0"/>
              <a:cs typeface="Avenir Next"/>
            </a:endParaRPr>
          </a:p>
          <a:p>
            <a:pPr>
              <a:lnSpc>
                <a:spcPct val="90000"/>
              </a:lnSpc>
              <a:spcBef>
                <a:spcPts val="600"/>
              </a:spcBef>
              <a:spcAft>
                <a:spcPts val="600"/>
              </a:spcAft>
            </a:pPr>
            <a:r>
              <a:rPr lang="en-GB" sz="1400" dirty="0">
                <a:effectLst/>
                <a:latin typeface="Avenir Next"/>
                <a:ea typeface="Arial" panose="020B0604020202020204" pitchFamily="34" charset="0"/>
                <a:cs typeface="Avenir Next"/>
              </a:rPr>
              <a:t>Promotion at Freshers Fair (personalised pull-up banner and promotional material). Potential reach is 10,000 students.</a:t>
            </a:r>
            <a:r>
              <a:rPr lang="en-US" sz="1400" dirty="0">
                <a:effectLst/>
                <a:latin typeface="MS Gothic" panose="020B0609070205080204" pitchFamily="49" charset="-128"/>
                <a:ea typeface="Arial" panose="020B0604020202020204" pitchFamily="34" charset="0"/>
                <a:cs typeface="MS Gothic" panose="020B0609070205080204" pitchFamily="49" charset="-128"/>
              </a:rPr>
              <a:t> </a:t>
            </a:r>
            <a:endParaRPr lang="en-GB" sz="1400" dirty="0">
              <a:effectLst/>
              <a:latin typeface="Arial" panose="020B0604020202020204" pitchFamily="34" charset="0"/>
              <a:ea typeface="Arial" panose="020B0604020202020204" pitchFamily="34" charset="0"/>
              <a:cs typeface="Times New Roman" panose="02020603050405020304" pitchFamily="18" charset="0"/>
            </a:endParaRPr>
          </a:p>
          <a:p>
            <a:pPr>
              <a:lnSpc>
                <a:spcPct val="90000"/>
              </a:lnSpc>
              <a:spcBef>
                <a:spcPts val="600"/>
              </a:spcBef>
              <a:spcAft>
                <a:spcPts val="600"/>
              </a:spcAft>
            </a:pPr>
            <a:r>
              <a:rPr lang="en-GB" sz="1400" dirty="0">
                <a:effectLst/>
                <a:latin typeface="Avenir Next"/>
                <a:ea typeface="Arial" panose="020B0604020202020204" pitchFamily="34" charset="0"/>
                <a:cs typeface="Avenir Next"/>
              </a:rPr>
              <a:t>Promotion at BUCS matches and galas (personalised pull- up banner and potential promotion on team kit). The reach from such events can be up to 300,000 students.</a:t>
            </a:r>
            <a:r>
              <a:rPr lang="en-US" sz="1400" dirty="0">
                <a:effectLst/>
                <a:latin typeface="MS Gothic" panose="020B0609070205080204" pitchFamily="49" charset="-128"/>
                <a:ea typeface="Arial" panose="020B0604020202020204" pitchFamily="34" charset="0"/>
                <a:cs typeface="MS Gothic" panose="020B0609070205080204" pitchFamily="49" charset="-128"/>
              </a:rPr>
              <a:t> </a:t>
            </a:r>
            <a:endParaRPr lang="en-GB" sz="1400" dirty="0">
              <a:effectLst/>
              <a:latin typeface="Arial" panose="020B0604020202020204" pitchFamily="34" charset="0"/>
              <a:ea typeface="Arial" panose="020B0604020202020204" pitchFamily="34" charset="0"/>
              <a:cs typeface="Times New Roman" panose="02020603050405020304" pitchFamily="18" charset="0"/>
            </a:endParaRPr>
          </a:p>
          <a:p>
            <a:pPr>
              <a:lnSpc>
                <a:spcPct val="90000"/>
              </a:lnSpc>
              <a:spcBef>
                <a:spcPts val="600"/>
              </a:spcBef>
              <a:spcAft>
                <a:spcPts val="600"/>
              </a:spcAft>
            </a:pPr>
            <a:r>
              <a:rPr lang="en-GB" sz="1400" dirty="0">
                <a:effectLst/>
                <a:latin typeface="Avenir Next"/>
                <a:ea typeface="Arial" panose="020B0604020202020204" pitchFamily="34" charset="0"/>
                <a:cs typeface="Avenir Next"/>
              </a:rPr>
              <a:t>Company Logo displayed on jumpers and kit, bought and worn by potentially 200 members worn throughout the year.</a:t>
            </a:r>
            <a:r>
              <a:rPr lang="en-US" sz="1400" dirty="0">
                <a:effectLst/>
                <a:latin typeface="MS Gothic" panose="020B0609070205080204" pitchFamily="49" charset="-128"/>
                <a:ea typeface="Arial" panose="020B0604020202020204" pitchFamily="34" charset="0"/>
                <a:cs typeface="MS Gothic" panose="020B0609070205080204" pitchFamily="49" charset="-128"/>
              </a:rPr>
              <a:t> </a:t>
            </a:r>
            <a:endParaRPr lang="en-GB" sz="1400" dirty="0">
              <a:effectLst/>
              <a:latin typeface="Arial" panose="020B0604020202020204" pitchFamily="34" charset="0"/>
              <a:ea typeface="Arial" panose="020B0604020202020204" pitchFamily="34" charset="0"/>
              <a:cs typeface="Times New Roman" panose="02020603050405020304" pitchFamily="18" charset="0"/>
            </a:endParaRPr>
          </a:p>
          <a:p>
            <a:pPr>
              <a:lnSpc>
                <a:spcPct val="90000"/>
              </a:lnSpc>
              <a:spcBef>
                <a:spcPts val="600"/>
              </a:spcBef>
              <a:spcAft>
                <a:spcPts val="600"/>
              </a:spcAft>
            </a:pPr>
            <a:r>
              <a:rPr lang="en-GB" sz="1400" dirty="0">
                <a:effectLst/>
                <a:latin typeface="Avenir Next"/>
                <a:ea typeface="Arial" panose="020B0604020202020204" pitchFamily="34" charset="0"/>
                <a:cs typeface="Avenir Next"/>
              </a:rPr>
              <a:t>Company sponsored charity events (banners and customised kit can be used to promote</a:t>
            </a:r>
            <a:r>
              <a:rPr lang="en-GB" sz="1400" dirty="0">
                <a:latin typeface="Avenir Next"/>
                <a:ea typeface="Arial" panose="020B0604020202020204" pitchFamily="34" charset="0"/>
                <a:cs typeface="Avenir Next"/>
              </a:rPr>
              <a:t>). </a:t>
            </a:r>
            <a:endParaRPr lang="en-GB" sz="1400" dirty="0">
              <a:effectLst/>
              <a:latin typeface="Arial" panose="020B0604020202020204" pitchFamily="34" charset="0"/>
              <a:ea typeface="Arial" panose="020B0604020202020204" pitchFamily="34" charset="0"/>
              <a:cs typeface="Times New Roman" panose="02020603050405020304" pitchFamily="18" charset="0"/>
            </a:endParaRPr>
          </a:p>
          <a:p>
            <a:pPr>
              <a:lnSpc>
                <a:spcPct val="90000"/>
              </a:lnSpc>
              <a:spcBef>
                <a:spcPts val="600"/>
              </a:spcBef>
              <a:spcAft>
                <a:spcPts val="600"/>
              </a:spcAft>
            </a:pPr>
            <a:r>
              <a:rPr lang="en-GB" sz="1400" dirty="0">
                <a:effectLst/>
                <a:latin typeface="Avenir Next"/>
                <a:ea typeface="Arial" panose="020B0604020202020204" pitchFamily="34" charset="0"/>
                <a:cs typeface="Avenir Next"/>
              </a:rPr>
              <a:t>Advertisement on social medias (we have over </a:t>
            </a:r>
            <a:r>
              <a:rPr lang="en-GB" sz="1400" dirty="0">
                <a:latin typeface="Avenir Next"/>
                <a:ea typeface="Arial" panose="020B0604020202020204" pitchFamily="34" charset="0"/>
                <a:cs typeface="Avenir Next"/>
              </a:rPr>
              <a:t>2,700</a:t>
            </a:r>
            <a:r>
              <a:rPr lang="en-GB" sz="1400" dirty="0">
                <a:effectLst/>
                <a:latin typeface="Avenir Next"/>
                <a:ea typeface="Arial" panose="020B0604020202020204" pitchFamily="34" charset="0"/>
                <a:cs typeface="Avenir Next"/>
              </a:rPr>
              <a:t> followers across our platforms). This can include a monthly promotional post and your logo displayed on all our social media posts.</a:t>
            </a:r>
            <a:r>
              <a:rPr lang="en-US" sz="1400" dirty="0">
                <a:effectLst/>
                <a:latin typeface="MS Gothic" panose="020B0609070205080204" pitchFamily="49" charset="-128"/>
                <a:ea typeface="Arial" panose="020B0604020202020204" pitchFamily="34" charset="0"/>
                <a:cs typeface="MS Gothic" panose="020B0609070205080204" pitchFamily="49" charset="-128"/>
              </a:rPr>
              <a:t> </a:t>
            </a:r>
            <a:endParaRPr lang="en-GB" sz="1400" dirty="0">
              <a:effectLst/>
              <a:latin typeface="Arial" panose="020B0604020202020204" pitchFamily="34" charset="0"/>
              <a:ea typeface="Arial" panose="020B0604020202020204" pitchFamily="34" charset="0"/>
              <a:cs typeface="Times New Roman" panose="02020603050405020304" pitchFamily="18" charset="0"/>
            </a:endParaRPr>
          </a:p>
          <a:p>
            <a:pPr>
              <a:lnSpc>
                <a:spcPct val="90000"/>
              </a:lnSpc>
              <a:spcBef>
                <a:spcPts val="600"/>
              </a:spcBef>
              <a:spcAft>
                <a:spcPts val="600"/>
              </a:spcAft>
            </a:pPr>
            <a:r>
              <a:rPr lang="en-GB" sz="1400" dirty="0">
                <a:effectLst/>
                <a:latin typeface="Avenir Next"/>
                <a:ea typeface="Arial" panose="020B0604020202020204" pitchFamily="34" charset="0"/>
                <a:cs typeface="Avenir Next"/>
              </a:rPr>
              <a:t>Company Logo displayed alongside LUUSWP logo which will be displayed on social medias and SWP website.</a:t>
            </a:r>
            <a:r>
              <a:rPr lang="en-US" sz="1400" dirty="0">
                <a:effectLst/>
                <a:latin typeface="MS Gothic" panose="020B0609070205080204" pitchFamily="49" charset="-128"/>
                <a:ea typeface="Arial" panose="020B0604020202020204" pitchFamily="34" charset="0"/>
                <a:cs typeface="MS Gothic" panose="020B0609070205080204" pitchFamily="49" charset="-128"/>
              </a:rPr>
              <a:t> </a:t>
            </a:r>
            <a:endParaRPr lang="en-GB" sz="1400" dirty="0">
              <a:effectLst/>
              <a:latin typeface="Arial" panose="020B0604020202020204" pitchFamily="34" charset="0"/>
              <a:ea typeface="Arial" panose="020B0604020202020204" pitchFamily="34" charset="0"/>
              <a:cs typeface="Times New Roman" panose="02020603050405020304" pitchFamily="18" charset="0"/>
            </a:endParaRPr>
          </a:p>
          <a:p>
            <a:pPr>
              <a:lnSpc>
                <a:spcPct val="90000"/>
              </a:lnSpc>
              <a:spcBef>
                <a:spcPts val="600"/>
              </a:spcBef>
              <a:spcAft>
                <a:spcPts val="600"/>
              </a:spcAft>
            </a:pPr>
            <a:r>
              <a:rPr lang="en-GB" sz="1400" dirty="0">
                <a:effectLst/>
                <a:latin typeface="Avenir Next"/>
                <a:ea typeface="Arial" panose="020B0604020202020204" pitchFamily="34" charset="0"/>
                <a:cs typeface="Avenir Next"/>
              </a:rPr>
              <a:t>Opportunity to send targeted messages to all SWP members 6 times a year.</a:t>
            </a:r>
            <a:r>
              <a:rPr lang="en-GB" sz="1400" b="1" dirty="0">
                <a:effectLst/>
                <a:latin typeface="Avenir Next"/>
                <a:ea typeface="Arial" panose="020B0604020202020204" pitchFamily="34" charset="0"/>
                <a:cs typeface="Avenir Next"/>
              </a:rPr>
              <a:t> </a:t>
            </a:r>
            <a:endParaRPr lang="en-GB" sz="1400" dirty="0">
              <a:effectLst/>
              <a:latin typeface="Arial" panose="020B0604020202020204" pitchFamily="34" charset="0"/>
              <a:ea typeface="Arial" panose="020B0604020202020204" pitchFamily="34" charset="0"/>
              <a:cs typeface="Times New Roman" panose="02020603050405020304" pitchFamily="18" charset="0"/>
            </a:endParaRPr>
          </a:p>
          <a:p>
            <a:pPr marL="0" indent="0">
              <a:lnSpc>
                <a:spcPct val="90000"/>
              </a:lnSpc>
              <a:buNone/>
            </a:pPr>
            <a:endParaRPr lang="en-GB" sz="1400" dirty="0"/>
          </a:p>
        </p:txBody>
      </p:sp>
      <p:cxnSp>
        <p:nvCxnSpPr>
          <p:cNvPr id="29" name="Straight Connector 28">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3"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5"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7"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5" name="Slide Number Placeholder 4">
            <a:extLst>
              <a:ext uri="{FF2B5EF4-FFF2-40B4-BE49-F238E27FC236}">
                <a16:creationId xmlns:a16="http://schemas.microsoft.com/office/drawing/2014/main" id="{1A6F65F1-F562-8A27-E667-A42E65B3C415}"/>
              </a:ext>
            </a:extLst>
          </p:cNvPr>
          <p:cNvSpPr>
            <a:spLocks noGrp="1"/>
          </p:cNvSpPr>
          <p:nvPr>
            <p:ph type="sldNum" sz="quarter" idx="12"/>
          </p:nvPr>
        </p:nvSpPr>
        <p:spPr>
          <a:xfrm>
            <a:off x="8590663" y="6041362"/>
            <a:ext cx="683339" cy="365125"/>
          </a:xfrm>
        </p:spPr>
        <p:txBody>
          <a:bodyPr>
            <a:normAutofit/>
          </a:bodyPr>
          <a:lstStyle/>
          <a:p>
            <a:pPr>
              <a:spcAft>
                <a:spcPts val="600"/>
              </a:spcAft>
            </a:pPr>
            <a:fld id="{5D16813A-8C3A-44B1-AD39-2712F0773329}" type="slidenum">
              <a:rPr lang="en-GB">
                <a:solidFill>
                  <a:srgbClr val="FFFFFF"/>
                </a:solidFill>
              </a:rPr>
              <a:pPr>
                <a:spcAft>
                  <a:spcPts val="600"/>
                </a:spcAft>
              </a:pPr>
              <a:t>10</a:t>
            </a:fld>
            <a:endParaRPr lang="en-GB">
              <a:solidFill>
                <a:srgbClr val="FFFFFF"/>
              </a:solidFill>
            </a:endParaRPr>
          </a:p>
        </p:txBody>
      </p:sp>
      <p:sp>
        <p:nvSpPr>
          <p:cNvPr id="39"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1"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3"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5"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Tree>
    <p:extLst>
      <p:ext uri="{BB962C8B-B14F-4D97-AF65-F5344CB8AC3E}">
        <p14:creationId xmlns:p14="http://schemas.microsoft.com/office/powerpoint/2010/main" val="14673270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18" descr="A picture containing person, person, outdoor, water sport&#10;&#10;Description automatically generated">
            <a:extLst>
              <a:ext uri="{FF2B5EF4-FFF2-40B4-BE49-F238E27FC236}">
                <a16:creationId xmlns:a16="http://schemas.microsoft.com/office/drawing/2014/main" id="{201C5018-FB2D-CF4C-A7C0-A3163DE967AD}"/>
              </a:ext>
            </a:extLst>
          </p:cNvPr>
          <p:cNvPicPr>
            <a:picLocks noChangeAspect="1"/>
          </p:cNvPicPr>
          <p:nvPr/>
        </p:nvPicPr>
        <p:blipFill rotWithShape="1">
          <a:blip r:embed="rId2">
            <a:extLst>
              <a:ext uri="{28A0092B-C50C-407E-A947-70E740481C1C}">
                <a14:useLocalDpi xmlns:a14="http://schemas.microsoft.com/office/drawing/2010/main" val="0"/>
              </a:ext>
            </a:extLst>
          </a:blip>
          <a:srcRect l="7893" r="15288"/>
          <a:stretch/>
        </p:blipFill>
        <p:spPr>
          <a:xfrm>
            <a:off x="4744720" y="-1"/>
            <a:ext cx="7447280"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276FFD01-8D97-A89B-FEEC-E4B6E7809196}"/>
              </a:ext>
            </a:extLst>
          </p:cNvPr>
          <p:cNvSpPr>
            <a:spLocks noGrp="1"/>
          </p:cNvSpPr>
          <p:nvPr>
            <p:ph type="title"/>
          </p:nvPr>
        </p:nvSpPr>
        <p:spPr>
          <a:xfrm>
            <a:off x="677333" y="609600"/>
            <a:ext cx="3851123" cy="1320800"/>
          </a:xfrm>
        </p:spPr>
        <p:txBody>
          <a:bodyPr>
            <a:normAutofit/>
          </a:bodyPr>
          <a:lstStyle/>
          <a:p>
            <a:r>
              <a:rPr lang="en-US"/>
              <a:t>7. Contacts</a:t>
            </a:r>
            <a:endParaRPr lang="en-GB"/>
          </a:p>
        </p:txBody>
      </p:sp>
      <p:sp>
        <p:nvSpPr>
          <p:cNvPr id="11" name="Content Placeholder 10">
            <a:extLst>
              <a:ext uri="{FF2B5EF4-FFF2-40B4-BE49-F238E27FC236}">
                <a16:creationId xmlns:a16="http://schemas.microsoft.com/office/drawing/2014/main" id="{72EEEC9D-D67B-691E-9210-396AFEE773F7}"/>
              </a:ext>
            </a:extLst>
          </p:cNvPr>
          <p:cNvSpPr>
            <a:spLocks noGrp="1"/>
          </p:cNvSpPr>
          <p:nvPr>
            <p:ph idx="1"/>
          </p:nvPr>
        </p:nvSpPr>
        <p:spPr>
          <a:xfrm>
            <a:off x="368814" y="1649480"/>
            <a:ext cx="4467345" cy="4995160"/>
          </a:xfrm>
        </p:spPr>
        <p:txBody>
          <a:bodyPr>
            <a:normAutofit/>
          </a:bodyPr>
          <a:lstStyle/>
          <a:p>
            <a:pPr marL="0" indent="0">
              <a:lnSpc>
                <a:spcPct val="90000"/>
              </a:lnSpc>
              <a:buNone/>
            </a:pPr>
            <a:r>
              <a:rPr lang="en-US" sz="2000" dirty="0">
                <a:latin typeface="Avenir Next" panose="020B0503020202020204" pitchFamily="34" charset="0"/>
              </a:rPr>
              <a:t>Please feel free to contact us for further information or with any queries you may have. </a:t>
            </a:r>
          </a:p>
          <a:p>
            <a:pPr marL="0" indent="0">
              <a:lnSpc>
                <a:spcPct val="90000"/>
              </a:lnSpc>
              <a:buNone/>
            </a:pPr>
            <a:endParaRPr lang="en-US" sz="2000" dirty="0">
              <a:latin typeface="Avenir Next" panose="020B0503020202020204" pitchFamily="34" charset="0"/>
            </a:endParaRPr>
          </a:p>
          <a:p>
            <a:pPr>
              <a:lnSpc>
                <a:spcPct val="90000"/>
              </a:lnSpc>
            </a:pPr>
            <a:r>
              <a:rPr lang="en-US" sz="2000" dirty="0">
                <a:latin typeface="Avenir Next" panose="020B0503020202020204" pitchFamily="34" charset="0"/>
              </a:rPr>
              <a:t>Media and Sponsorship Secretary: </a:t>
            </a:r>
            <a:br>
              <a:rPr lang="en-US" sz="2000" dirty="0">
                <a:latin typeface="Avenir Next" panose="020B0503020202020204" pitchFamily="34" charset="0"/>
              </a:rPr>
            </a:br>
            <a:r>
              <a:rPr lang="en-US" sz="2000" dirty="0">
                <a:latin typeface="Avenir Next" panose="020B0503020202020204" pitchFamily="34" charset="0"/>
              </a:rPr>
              <a:t>Clair Green</a:t>
            </a:r>
            <a:br>
              <a:rPr lang="en-US" sz="2000" dirty="0">
                <a:latin typeface="Avenir Next" panose="020B0503020202020204" pitchFamily="34" charset="0"/>
              </a:rPr>
            </a:br>
            <a:r>
              <a:rPr lang="en-US" sz="2000" dirty="0" err="1">
                <a:latin typeface="Avenir Next" panose="020B0503020202020204" pitchFamily="34" charset="0"/>
              </a:rPr>
              <a:t>luuswpsec@gmail.com</a:t>
            </a:r>
            <a:r>
              <a:rPr lang="en-US" sz="2000" dirty="0">
                <a:latin typeface="Avenir Next" panose="020B0503020202020204" pitchFamily="34" charset="0"/>
              </a:rPr>
              <a:t> </a:t>
            </a:r>
          </a:p>
          <a:p>
            <a:pPr marL="0" indent="0">
              <a:lnSpc>
                <a:spcPct val="90000"/>
              </a:lnSpc>
              <a:buNone/>
            </a:pPr>
            <a:endParaRPr lang="en-US" sz="2000" dirty="0">
              <a:latin typeface="Avenir Next" panose="020B0503020202020204" pitchFamily="34" charset="0"/>
            </a:endParaRPr>
          </a:p>
          <a:p>
            <a:pPr>
              <a:lnSpc>
                <a:spcPct val="90000"/>
              </a:lnSpc>
            </a:pPr>
            <a:r>
              <a:rPr lang="en-US" sz="2000" dirty="0">
                <a:latin typeface="Avenir Next" panose="020B0503020202020204" pitchFamily="34" charset="0"/>
              </a:rPr>
              <a:t>President:</a:t>
            </a:r>
            <a:br>
              <a:rPr lang="en-US" sz="2000" dirty="0">
                <a:latin typeface="Avenir Next" panose="020B0503020202020204" pitchFamily="34" charset="0"/>
              </a:rPr>
            </a:br>
            <a:r>
              <a:rPr lang="en-US" sz="2000">
                <a:latin typeface="Avenir Next" panose="020B0503020202020204" pitchFamily="34" charset="0"/>
              </a:rPr>
              <a:t>Thomas Johnson</a:t>
            </a:r>
            <a:br>
              <a:rPr lang="en-US" sz="2000" dirty="0">
                <a:latin typeface="Avenir Next" panose="020B0503020202020204" pitchFamily="34" charset="0"/>
              </a:rPr>
            </a:br>
            <a:r>
              <a:rPr lang="en-US" sz="2000" dirty="0" err="1">
                <a:latin typeface="Avenir Next" panose="020B0503020202020204" pitchFamily="34" charset="0"/>
              </a:rPr>
              <a:t>luuswp@gmail.com</a:t>
            </a:r>
            <a:r>
              <a:rPr lang="en-US" sz="2000" dirty="0">
                <a:latin typeface="Avenir Next" panose="020B0503020202020204" pitchFamily="34" charset="0"/>
              </a:rPr>
              <a:t> </a:t>
            </a:r>
          </a:p>
          <a:p>
            <a:pPr marL="0" indent="0">
              <a:lnSpc>
                <a:spcPct val="90000"/>
              </a:lnSpc>
              <a:buNone/>
            </a:pPr>
            <a:endParaRPr lang="en-US" sz="2000" dirty="0">
              <a:latin typeface="Avenir Next" panose="020B0503020202020204" pitchFamily="34" charset="0"/>
            </a:endParaRPr>
          </a:p>
          <a:p>
            <a:pPr>
              <a:lnSpc>
                <a:spcPct val="90000"/>
              </a:lnSpc>
            </a:pPr>
            <a:r>
              <a:rPr lang="en-US" sz="2000" dirty="0">
                <a:latin typeface="Avenir Next" panose="020B0503020202020204" pitchFamily="34" charset="0"/>
              </a:rPr>
              <a:t>Our Website:</a:t>
            </a:r>
            <a:br>
              <a:rPr lang="en-US" sz="2000" dirty="0">
                <a:latin typeface="Avenir Next" panose="020B0503020202020204" pitchFamily="34" charset="0"/>
              </a:rPr>
            </a:br>
            <a:r>
              <a:rPr lang="en-US" sz="2000" dirty="0" err="1">
                <a:latin typeface="Avenir Next" panose="020B0503020202020204" pitchFamily="34" charset="0"/>
              </a:rPr>
              <a:t>luuswimpolo.com</a:t>
            </a:r>
            <a:endParaRPr lang="en-GB" sz="2000" dirty="0">
              <a:latin typeface="Avenir Next" panose="020B0503020202020204" pitchFamily="34" charset="0"/>
            </a:endParaRPr>
          </a:p>
        </p:txBody>
      </p:sp>
      <p:cxnSp>
        <p:nvCxnSpPr>
          <p:cNvPr id="30" name="Straight Connector 26">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1"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3"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5"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2" name="Slide Number Placeholder 11">
            <a:extLst>
              <a:ext uri="{FF2B5EF4-FFF2-40B4-BE49-F238E27FC236}">
                <a16:creationId xmlns:a16="http://schemas.microsoft.com/office/drawing/2014/main" id="{12D4FABF-BE7D-14D7-7B7F-521137B8F547}"/>
              </a:ext>
            </a:extLst>
          </p:cNvPr>
          <p:cNvSpPr>
            <a:spLocks noGrp="1"/>
          </p:cNvSpPr>
          <p:nvPr>
            <p:ph type="sldNum" sz="quarter" idx="12"/>
          </p:nvPr>
        </p:nvSpPr>
        <p:spPr>
          <a:xfrm>
            <a:off x="8590663" y="6041362"/>
            <a:ext cx="683339" cy="365125"/>
          </a:xfrm>
        </p:spPr>
        <p:txBody>
          <a:bodyPr>
            <a:normAutofit/>
          </a:bodyPr>
          <a:lstStyle/>
          <a:p>
            <a:pPr>
              <a:spcAft>
                <a:spcPts val="600"/>
              </a:spcAft>
            </a:pPr>
            <a:fld id="{5D16813A-8C3A-44B1-AD39-2712F0773329}" type="slidenum">
              <a:rPr lang="en-GB">
                <a:solidFill>
                  <a:srgbClr val="FFFFFF"/>
                </a:solidFill>
              </a:rPr>
              <a:pPr>
                <a:spcAft>
                  <a:spcPts val="600"/>
                </a:spcAft>
              </a:pPr>
              <a:t>11</a:t>
            </a:fld>
            <a:endParaRPr lang="en-GB">
              <a:solidFill>
                <a:srgbClr val="FFFFFF"/>
              </a:solidFill>
            </a:endParaRPr>
          </a:p>
        </p:txBody>
      </p:sp>
      <p:sp>
        <p:nvSpPr>
          <p:cNvPr id="37"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9"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1"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3"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Tree>
    <p:extLst>
      <p:ext uri="{BB962C8B-B14F-4D97-AF65-F5344CB8AC3E}">
        <p14:creationId xmlns:p14="http://schemas.microsoft.com/office/powerpoint/2010/main" val="1544762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2A3AEB-8F0A-6B04-02BF-040401CD7E10}"/>
              </a:ext>
            </a:extLst>
          </p:cNvPr>
          <p:cNvPicPr>
            <a:picLocks noChangeAspect="1"/>
          </p:cNvPicPr>
          <p:nvPr/>
        </p:nvPicPr>
        <p:blipFill rotWithShape="1">
          <a:blip r:embed="rId2"/>
          <a:srcRect l="12718" r="8730" b="-1"/>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DFD47B5D-82C8-0D53-56FD-8C85B277EB3B}"/>
              </a:ext>
            </a:extLst>
          </p:cNvPr>
          <p:cNvSpPr>
            <a:spLocks noGrp="1"/>
          </p:cNvSpPr>
          <p:nvPr>
            <p:ph type="title"/>
          </p:nvPr>
        </p:nvSpPr>
        <p:spPr>
          <a:xfrm>
            <a:off x="677333" y="609600"/>
            <a:ext cx="3851123" cy="1320800"/>
          </a:xfrm>
        </p:spPr>
        <p:txBody>
          <a:bodyPr>
            <a:normAutofit/>
          </a:bodyPr>
          <a:lstStyle/>
          <a:p>
            <a:r>
              <a:rPr lang="en-US"/>
              <a:t>Table of Contents </a:t>
            </a:r>
            <a:endParaRPr lang="en-GB"/>
          </a:p>
        </p:txBody>
      </p:sp>
      <p:sp>
        <p:nvSpPr>
          <p:cNvPr id="3" name="Content Placeholder 2">
            <a:extLst>
              <a:ext uri="{FF2B5EF4-FFF2-40B4-BE49-F238E27FC236}">
                <a16:creationId xmlns:a16="http://schemas.microsoft.com/office/drawing/2014/main" id="{4C0DA7E2-45C0-D3CB-373C-38A67F076A35}"/>
              </a:ext>
            </a:extLst>
          </p:cNvPr>
          <p:cNvSpPr>
            <a:spLocks noGrp="1"/>
          </p:cNvSpPr>
          <p:nvPr>
            <p:ph idx="1"/>
          </p:nvPr>
        </p:nvSpPr>
        <p:spPr>
          <a:xfrm>
            <a:off x="677334" y="2160589"/>
            <a:ext cx="4555066" cy="3880773"/>
          </a:xfrm>
        </p:spPr>
        <p:txBody>
          <a:bodyPr>
            <a:normAutofit/>
          </a:bodyPr>
          <a:lstStyle/>
          <a:p>
            <a:pPr>
              <a:buAutoNum type="arabicPeriod"/>
            </a:pPr>
            <a:r>
              <a:rPr lang="en-US" dirty="0">
                <a:latin typeface="Avenir Next" panose="020B0503020202020204" pitchFamily="34" charset="0"/>
              </a:rPr>
              <a:t>Executive Summary</a:t>
            </a:r>
          </a:p>
          <a:p>
            <a:pPr>
              <a:buAutoNum type="arabicPeriod"/>
            </a:pPr>
            <a:r>
              <a:rPr lang="en-US" dirty="0">
                <a:latin typeface="Avenir Next" panose="020B0503020202020204" pitchFamily="34" charset="0"/>
              </a:rPr>
              <a:t>Club Overview and Our Goals</a:t>
            </a:r>
          </a:p>
          <a:p>
            <a:pPr>
              <a:buAutoNum type="arabicPeriod"/>
            </a:pPr>
            <a:r>
              <a:rPr lang="en-US" dirty="0">
                <a:latin typeface="Avenir Next" panose="020B0503020202020204" pitchFamily="34" charset="0"/>
              </a:rPr>
              <a:t>Our Achievements</a:t>
            </a:r>
          </a:p>
          <a:p>
            <a:pPr>
              <a:buAutoNum type="arabicPeriod"/>
            </a:pPr>
            <a:r>
              <a:rPr lang="en-US" dirty="0">
                <a:latin typeface="Avenir Next" panose="020B0503020202020204" pitchFamily="34" charset="0"/>
              </a:rPr>
              <a:t>How will your Sponsorship help you?  </a:t>
            </a:r>
          </a:p>
          <a:p>
            <a:pPr>
              <a:buAutoNum type="arabicPeriod"/>
            </a:pPr>
            <a:r>
              <a:rPr lang="en-US" dirty="0">
                <a:latin typeface="Avenir Next" panose="020B0503020202020204" pitchFamily="34" charset="0"/>
              </a:rPr>
              <a:t>How will your Sponsorship help us?  </a:t>
            </a:r>
          </a:p>
          <a:p>
            <a:pPr>
              <a:buAutoNum type="arabicPeriod"/>
            </a:pPr>
            <a:r>
              <a:rPr lang="en-US" dirty="0">
                <a:latin typeface="Avenir Next" panose="020B0503020202020204" pitchFamily="34" charset="0"/>
              </a:rPr>
              <a:t>Sponsorship Packages </a:t>
            </a:r>
          </a:p>
          <a:p>
            <a:pPr>
              <a:buAutoNum type="arabicPeriod"/>
            </a:pPr>
            <a:r>
              <a:rPr lang="en-US" dirty="0">
                <a:latin typeface="Avenir Next" panose="020B0503020202020204" pitchFamily="34" charset="0"/>
              </a:rPr>
              <a:t>Contacts </a:t>
            </a:r>
            <a:endParaRPr lang="en-GB" dirty="0">
              <a:latin typeface="Avenir Next" panose="020B0503020202020204" pitchFamily="34" charset="0"/>
            </a:endParaRPr>
          </a:p>
        </p:txBody>
      </p:sp>
      <p:cxnSp>
        <p:nvCxnSpPr>
          <p:cNvPr id="34" name="Straight Connector 30">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5"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7"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9"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1"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3"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5"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7"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 name="Slide Number Placeholder 5">
            <a:extLst>
              <a:ext uri="{FF2B5EF4-FFF2-40B4-BE49-F238E27FC236}">
                <a16:creationId xmlns:a16="http://schemas.microsoft.com/office/drawing/2014/main" id="{EB737201-0346-4D44-BF4A-46C10E4A9B45}"/>
              </a:ext>
            </a:extLst>
          </p:cNvPr>
          <p:cNvSpPr>
            <a:spLocks noGrp="1"/>
          </p:cNvSpPr>
          <p:nvPr>
            <p:ph type="sldNum" sz="quarter" idx="12"/>
          </p:nvPr>
        </p:nvSpPr>
        <p:spPr/>
        <p:txBody>
          <a:bodyPr/>
          <a:lstStyle/>
          <a:p>
            <a:fld id="{5D16813A-8C3A-44B1-AD39-2712F0773329}" type="slidenum">
              <a:rPr lang="en-GB" smtClean="0"/>
              <a:t>2</a:t>
            </a:fld>
            <a:endParaRPr lang="en-GB"/>
          </a:p>
        </p:txBody>
      </p:sp>
    </p:spTree>
    <p:extLst>
      <p:ext uri="{BB962C8B-B14F-4D97-AF65-F5344CB8AC3E}">
        <p14:creationId xmlns:p14="http://schemas.microsoft.com/office/powerpoint/2010/main" val="14743093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1557F-61A6-E97F-8F19-90DE73B66173}"/>
              </a:ext>
            </a:extLst>
          </p:cNvPr>
          <p:cNvSpPr>
            <a:spLocks noGrp="1"/>
          </p:cNvSpPr>
          <p:nvPr>
            <p:ph type="title"/>
          </p:nvPr>
        </p:nvSpPr>
        <p:spPr>
          <a:xfrm>
            <a:off x="5536734" y="609600"/>
            <a:ext cx="3737268" cy="1320800"/>
          </a:xfrm>
        </p:spPr>
        <p:txBody>
          <a:bodyPr>
            <a:normAutofit/>
          </a:bodyPr>
          <a:lstStyle/>
          <a:p>
            <a:r>
              <a:rPr lang="en-US"/>
              <a:t>1. Executive Summary </a:t>
            </a:r>
            <a:endParaRPr lang="en-GB"/>
          </a:p>
        </p:txBody>
      </p:sp>
      <p:sp>
        <p:nvSpPr>
          <p:cNvPr id="3" name="Content Placeholder 2">
            <a:extLst>
              <a:ext uri="{FF2B5EF4-FFF2-40B4-BE49-F238E27FC236}">
                <a16:creationId xmlns:a16="http://schemas.microsoft.com/office/drawing/2014/main" id="{FA229B8C-CB6A-5761-4D42-B1370790BA13}"/>
              </a:ext>
            </a:extLst>
          </p:cNvPr>
          <p:cNvSpPr>
            <a:spLocks noGrp="1"/>
          </p:cNvSpPr>
          <p:nvPr>
            <p:ph idx="1"/>
          </p:nvPr>
        </p:nvSpPr>
        <p:spPr>
          <a:xfrm>
            <a:off x="5209563" y="2160589"/>
            <a:ext cx="4064439" cy="3880773"/>
          </a:xfrm>
        </p:spPr>
        <p:txBody>
          <a:bodyPr>
            <a:normAutofit/>
          </a:bodyPr>
          <a:lstStyle/>
          <a:p>
            <a:pPr marL="0" indent="0">
              <a:buNone/>
            </a:pPr>
            <a:r>
              <a:rPr lang="en-GB" sz="1800" dirty="0">
                <a:effectLst/>
                <a:latin typeface="Avenir Next" panose="020B0503020202020204" pitchFamily="34" charset="0"/>
                <a:ea typeface="Calibri" panose="020F0502020204030204" pitchFamily="34" charset="0"/>
                <a:cs typeface="Times New Roman" panose="02020603050405020304" pitchFamily="18" charset="0"/>
              </a:rPr>
              <a:t>Leeds University Swimming and Water Polo is one of the largest mixed societies at the University of Leeds. With over 250 members and a friendly yet competitive atmosphere, every year our committee look for new sponsorship.  </a:t>
            </a:r>
          </a:p>
          <a:p>
            <a:pPr marL="0" indent="0">
              <a:buNone/>
            </a:pPr>
            <a:r>
              <a:rPr lang="en-GB" sz="1800" dirty="0">
                <a:effectLst/>
                <a:latin typeface="Avenir Next" panose="020B0503020202020204" pitchFamily="34" charset="0"/>
                <a:ea typeface="Calibri" panose="020F0502020204030204" pitchFamily="34" charset="0"/>
                <a:cs typeface="Times New Roman" panose="02020603050405020304" pitchFamily="18" charset="0"/>
              </a:rPr>
              <a:t>This brochure details th</a:t>
            </a:r>
            <a:r>
              <a:rPr lang="en-GB" dirty="0">
                <a:latin typeface="Avenir Next" panose="020B0503020202020204" pitchFamily="34" charset="0"/>
                <a:ea typeface="Calibri" panose="020F0502020204030204" pitchFamily="34" charset="0"/>
                <a:cs typeface="Times New Roman" panose="02020603050405020304" pitchFamily="18" charset="0"/>
              </a:rPr>
              <a:t>e benefits your company and our members would yield should you be inclined to sponsor us for the academic year of 2024/25. </a:t>
            </a:r>
            <a:endParaRPr lang="en-GB" sz="1800" dirty="0">
              <a:effectLst/>
              <a:latin typeface="Avenir Next" panose="020B0503020202020204" pitchFamily="34" charset="0"/>
              <a:ea typeface="Calibri" panose="020F0502020204030204" pitchFamily="34" charset="0"/>
              <a:cs typeface="Times New Roman" panose="02020603050405020304" pitchFamily="18" charset="0"/>
            </a:endParaRPr>
          </a:p>
        </p:txBody>
      </p:sp>
      <p:pic>
        <p:nvPicPr>
          <p:cNvPr id="1026" name="Picture 2" descr="A person swimming in the water&#10;&#10;Description automatically generated with low confidence">
            <a:extLst>
              <a:ext uri="{FF2B5EF4-FFF2-40B4-BE49-F238E27FC236}">
                <a16:creationId xmlns:a16="http://schemas.microsoft.com/office/drawing/2014/main" id="{41FEFF83-6A64-A59F-A89B-603236A42A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303" r="36347" b="-1"/>
          <a:stretch/>
        </p:blipFill>
        <p:spPr bwMode="auto">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a:extLst>
            <a:ext uri="{909E8E84-426E-40DD-AFC4-6F175D3DCCD1}">
              <a14:hiddenFill xmlns:a14="http://schemas.microsoft.com/office/drawing/2010/main">
                <a:solidFill>
                  <a:srgbClr val="FFFFFF"/>
                </a:solidFill>
              </a14:hiddenFill>
            </a:ext>
          </a:extLst>
        </p:spPr>
      </p:pic>
      <p:sp>
        <p:nvSpPr>
          <p:cNvPr id="1052" name="Isosceles Triangle 1051">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 name="Slide Number Placeholder 3">
            <a:extLst>
              <a:ext uri="{FF2B5EF4-FFF2-40B4-BE49-F238E27FC236}">
                <a16:creationId xmlns:a16="http://schemas.microsoft.com/office/drawing/2014/main" id="{97D9CC1C-F23A-1E4B-5449-9FD351E11945}"/>
              </a:ext>
            </a:extLst>
          </p:cNvPr>
          <p:cNvSpPr>
            <a:spLocks noGrp="1"/>
          </p:cNvSpPr>
          <p:nvPr>
            <p:ph type="sldNum" sz="quarter" idx="12"/>
          </p:nvPr>
        </p:nvSpPr>
        <p:spPr/>
        <p:txBody>
          <a:bodyPr/>
          <a:lstStyle/>
          <a:p>
            <a:fld id="{5D16813A-8C3A-44B1-AD39-2712F0773329}" type="slidenum">
              <a:rPr lang="en-GB" smtClean="0"/>
              <a:t>3</a:t>
            </a:fld>
            <a:endParaRPr lang="en-GB"/>
          </a:p>
        </p:txBody>
      </p:sp>
    </p:spTree>
    <p:extLst>
      <p:ext uri="{BB962C8B-B14F-4D97-AF65-F5344CB8AC3E}">
        <p14:creationId xmlns:p14="http://schemas.microsoft.com/office/powerpoint/2010/main" val="7601463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3" name="Picture 62" descr="A group of people posing for a photo&#10;&#10;Description automatically generated">
            <a:extLst>
              <a:ext uri="{FF2B5EF4-FFF2-40B4-BE49-F238E27FC236}">
                <a16:creationId xmlns:a16="http://schemas.microsoft.com/office/drawing/2014/main" id="{53C3EBA9-7D9B-7974-C312-F1528751F5A8}"/>
              </a:ext>
            </a:extLst>
          </p:cNvPr>
          <p:cNvPicPr>
            <a:picLocks noChangeAspect="1"/>
          </p:cNvPicPr>
          <p:nvPr/>
        </p:nvPicPr>
        <p:blipFill rotWithShape="1">
          <a:blip r:embed="rId2">
            <a:extLst>
              <a:ext uri="{28A0092B-C50C-407E-A947-70E740481C1C}">
                <a14:useLocalDpi xmlns:a14="http://schemas.microsoft.com/office/drawing/2010/main" val="0"/>
              </a:ext>
            </a:extLst>
          </a:blip>
          <a:srcRect l="7276" r="-6823"/>
          <a:stretch/>
        </p:blipFill>
        <p:spPr>
          <a:xfrm>
            <a:off x="322048" y="-1"/>
            <a:ext cx="4551305" cy="3429000"/>
          </a:xfrm>
          <a:custGeom>
            <a:avLst/>
            <a:gdLst/>
            <a:ahLst/>
            <a:cxnLst/>
            <a:rect l="l" t="t" r="r" b="b"/>
            <a:pathLst>
              <a:path w="4551305" h="3429000">
                <a:moveTo>
                  <a:pt x="509916" y="0"/>
                </a:moveTo>
                <a:lnTo>
                  <a:pt x="4551305" y="0"/>
                </a:lnTo>
                <a:lnTo>
                  <a:pt x="4551305" y="1"/>
                </a:lnTo>
                <a:lnTo>
                  <a:pt x="3693885" y="1"/>
                </a:lnTo>
                <a:lnTo>
                  <a:pt x="3181696" y="3429000"/>
                </a:lnTo>
                <a:lnTo>
                  <a:pt x="0" y="3429000"/>
                </a:lnTo>
                <a:close/>
              </a:path>
            </a:pathLst>
          </a:custGeom>
        </p:spPr>
      </p:pic>
      <p:sp>
        <p:nvSpPr>
          <p:cNvPr id="2" name="Title 1">
            <a:extLst>
              <a:ext uri="{FF2B5EF4-FFF2-40B4-BE49-F238E27FC236}">
                <a16:creationId xmlns:a16="http://schemas.microsoft.com/office/drawing/2014/main" id="{9D13DB60-6D41-6A22-00E4-19BEBC6D9D87}"/>
              </a:ext>
            </a:extLst>
          </p:cNvPr>
          <p:cNvSpPr>
            <a:spLocks noGrp="1"/>
          </p:cNvSpPr>
          <p:nvPr>
            <p:ph type="title"/>
          </p:nvPr>
        </p:nvSpPr>
        <p:spPr>
          <a:xfrm>
            <a:off x="4159225" y="609600"/>
            <a:ext cx="5114776" cy="1320800"/>
          </a:xfrm>
        </p:spPr>
        <p:txBody>
          <a:bodyPr>
            <a:normAutofit/>
          </a:bodyPr>
          <a:lstStyle/>
          <a:p>
            <a:r>
              <a:rPr lang="en-US"/>
              <a:t>2. Club Overview and Our Goals</a:t>
            </a:r>
            <a:endParaRPr lang="en-GB"/>
          </a:p>
        </p:txBody>
      </p:sp>
      <p:pic>
        <p:nvPicPr>
          <p:cNvPr id="57" name="Picture 56" descr="A picture containing person, floor, posing&#10;&#10;Description automatically generated">
            <a:extLst>
              <a:ext uri="{FF2B5EF4-FFF2-40B4-BE49-F238E27FC236}">
                <a16:creationId xmlns:a16="http://schemas.microsoft.com/office/drawing/2014/main" id="{5D039240-37DA-38FB-43D4-9BA92A343EEE}"/>
              </a:ext>
            </a:extLst>
          </p:cNvPr>
          <p:cNvPicPr>
            <a:picLocks noChangeAspect="1"/>
          </p:cNvPicPr>
          <p:nvPr/>
        </p:nvPicPr>
        <p:blipFill rotWithShape="1">
          <a:blip r:embed="rId3">
            <a:extLst>
              <a:ext uri="{28A0092B-C50C-407E-A947-70E740481C1C}">
                <a14:useLocalDpi xmlns:a14="http://schemas.microsoft.com/office/drawing/2010/main" val="0"/>
              </a:ext>
            </a:extLst>
          </a:blip>
          <a:srcRect l="13922" r="9211"/>
          <a:stretch/>
        </p:blipFill>
        <p:spPr>
          <a:xfrm>
            <a:off x="-10633" y="3428999"/>
            <a:ext cx="3514376" cy="3429001"/>
          </a:xfrm>
          <a:custGeom>
            <a:avLst/>
            <a:gdLst/>
            <a:ahLst/>
            <a:cxnLst/>
            <a:rect l="l" t="t" r="r" b="b"/>
            <a:pathLst>
              <a:path w="3514376" h="3429001">
                <a:moveTo>
                  <a:pt x="332680" y="0"/>
                </a:moveTo>
                <a:lnTo>
                  <a:pt x="3514376" y="0"/>
                </a:lnTo>
                <a:lnTo>
                  <a:pt x="3002186" y="3429001"/>
                </a:lnTo>
                <a:lnTo>
                  <a:pt x="0" y="3429001"/>
                </a:lnTo>
                <a:lnTo>
                  <a:pt x="0" y="2237155"/>
                </a:lnTo>
                <a:close/>
              </a:path>
            </a:pathLst>
          </a:custGeom>
        </p:spPr>
      </p:pic>
      <p:cxnSp>
        <p:nvCxnSpPr>
          <p:cNvPr id="129" name="Straight Connector 128">
            <a:extLst>
              <a:ext uri="{FF2B5EF4-FFF2-40B4-BE49-F238E27FC236}">
                <a16:creationId xmlns:a16="http://schemas.microsoft.com/office/drawing/2014/main" id="{B31FD3CE-CE0A-4FD9-967C-4D340CA378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2012" y="3428999"/>
            <a:ext cx="32511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1" name="Isosceles Triangle 30">
            <a:extLst>
              <a:ext uri="{FF2B5EF4-FFF2-40B4-BE49-F238E27FC236}">
                <a16:creationId xmlns:a16="http://schemas.microsoft.com/office/drawing/2014/main" id="{0663EB55-934F-42EF-80DE-098647DE7A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 name="Content Placeholder 2">
            <a:extLst>
              <a:ext uri="{FF2B5EF4-FFF2-40B4-BE49-F238E27FC236}">
                <a16:creationId xmlns:a16="http://schemas.microsoft.com/office/drawing/2014/main" id="{838D01EF-2E34-2106-0561-EF49BB33B69E}"/>
              </a:ext>
            </a:extLst>
          </p:cNvPr>
          <p:cNvSpPr>
            <a:spLocks noGrp="1"/>
          </p:cNvSpPr>
          <p:nvPr>
            <p:ph idx="1"/>
          </p:nvPr>
        </p:nvSpPr>
        <p:spPr>
          <a:xfrm>
            <a:off x="3915185" y="1930400"/>
            <a:ext cx="5114776" cy="4551678"/>
          </a:xfrm>
        </p:spPr>
        <p:txBody>
          <a:bodyPr>
            <a:noAutofit/>
          </a:bodyPr>
          <a:lstStyle/>
          <a:p>
            <a:pPr marL="0" indent="0">
              <a:lnSpc>
                <a:spcPct val="90000"/>
              </a:lnSpc>
              <a:spcBef>
                <a:spcPts val="600"/>
              </a:spcBef>
              <a:spcAft>
                <a:spcPts val="600"/>
              </a:spcAft>
              <a:buNone/>
            </a:pPr>
            <a:r>
              <a:rPr lang="en-GB" sz="1500" b="1" dirty="0">
                <a:effectLst/>
                <a:latin typeface="Avenir Next"/>
                <a:ea typeface="Arial" panose="020B0604020202020204" pitchFamily="34" charset="0"/>
                <a:cs typeface="Times New Roman" panose="02020603050405020304" pitchFamily="18" charset="0"/>
              </a:rPr>
              <a:t>Club Overview</a:t>
            </a:r>
            <a:endParaRPr lang="en-GB" sz="1500" dirty="0">
              <a:effectLst/>
              <a:latin typeface="Arial" panose="020B0604020202020204" pitchFamily="34" charset="0"/>
              <a:ea typeface="Arial" panose="020B0604020202020204" pitchFamily="34" charset="0"/>
              <a:cs typeface="Times New Roman" panose="02020603050405020304" pitchFamily="18" charset="0"/>
            </a:endParaRPr>
          </a:p>
          <a:p>
            <a:pPr marL="0" indent="0">
              <a:lnSpc>
                <a:spcPct val="90000"/>
              </a:lnSpc>
              <a:spcBef>
                <a:spcPts val="600"/>
              </a:spcBef>
              <a:spcAft>
                <a:spcPts val="600"/>
              </a:spcAft>
              <a:buNone/>
            </a:pPr>
            <a:r>
              <a:rPr lang="en-GB" sz="1500" dirty="0">
                <a:effectLst/>
                <a:latin typeface="Avenir Next"/>
                <a:ea typeface="Arial" panose="020B0604020202020204" pitchFamily="34" charset="0"/>
                <a:cs typeface="Times New Roman" panose="02020603050405020304" pitchFamily="18" charset="0"/>
              </a:rPr>
              <a:t>As mentioned, we are a competitive society with swimmers competing at high levels </a:t>
            </a:r>
            <a:r>
              <a:rPr lang="en-GB" sz="1500" dirty="0">
                <a:latin typeface="Avenir Next"/>
                <a:ea typeface="Arial" panose="020B0604020202020204" pitchFamily="34" charset="0"/>
                <a:cs typeface="Times New Roman" panose="02020603050405020304" pitchFamily="18" charset="0"/>
              </a:rPr>
              <a:t>across the country including the British Swimming Championships, national events, the</a:t>
            </a:r>
            <a:r>
              <a:rPr lang="en-GB" sz="1500" dirty="0">
                <a:effectLst/>
                <a:latin typeface="Avenir Next"/>
                <a:ea typeface="Arial" panose="020B0604020202020204" pitchFamily="34" charset="0"/>
                <a:cs typeface="Times New Roman" panose="02020603050405020304" pitchFamily="18" charset="0"/>
              </a:rPr>
              <a:t> British Universities and College Sports competitions (BUCS) and the freshly established British University Swimming League (</a:t>
            </a:r>
            <a:r>
              <a:rPr lang="en-GB" sz="1500" dirty="0">
                <a:latin typeface="Avenir Next"/>
                <a:ea typeface="Arial" panose="020B0604020202020204" pitchFamily="34" charset="0"/>
                <a:cs typeface="Times New Roman" panose="02020603050405020304" pitchFamily="18" charset="0"/>
              </a:rPr>
              <a:t>BUSL). W</a:t>
            </a:r>
            <a:r>
              <a:rPr lang="en-GB" sz="1500" dirty="0">
                <a:effectLst/>
                <a:latin typeface="Avenir Next"/>
                <a:ea typeface="Arial" panose="020B0604020202020204" pitchFamily="34" charset="0"/>
                <a:cs typeface="Times New Roman" panose="02020603050405020304" pitchFamily="18" charset="0"/>
              </a:rPr>
              <a:t>e offer memberships to swimmers and water polo players to train in 1-8 sessions per week. </a:t>
            </a:r>
            <a:r>
              <a:rPr lang="en-GB" sz="1500" dirty="0">
                <a:latin typeface="Avenir Next"/>
                <a:ea typeface="Arial" panose="020B0604020202020204" pitchFamily="34" charset="0"/>
                <a:cs typeface="Times New Roman" panose="02020603050405020304" pitchFamily="18" charset="0"/>
              </a:rPr>
              <a:t>We welcome swimmers and water polo players of all abilities, and our membership levels vary accordingly. As a result, we also have a thriving social scene that includes weekly socials after matches and our annual tour to Croatia in Easter. </a:t>
            </a:r>
          </a:p>
          <a:p>
            <a:pPr marL="0" indent="0">
              <a:lnSpc>
                <a:spcPct val="90000"/>
              </a:lnSpc>
              <a:spcBef>
                <a:spcPts val="600"/>
              </a:spcBef>
              <a:spcAft>
                <a:spcPts val="600"/>
              </a:spcAft>
              <a:buNone/>
            </a:pPr>
            <a:r>
              <a:rPr lang="en-GB" sz="1500" dirty="0">
                <a:effectLst/>
                <a:latin typeface="Avenir Next"/>
                <a:ea typeface="Arial" panose="020B0604020202020204" pitchFamily="34" charset="0"/>
                <a:cs typeface="Times New Roman" panose="02020603050405020304" pitchFamily="18" charset="0"/>
              </a:rPr>
              <a:t>Above all, we are a society that helps develop our members, providing them with skills and experiences that are far more useful than swimming itself. We have a strong sense of community and a large support network, with our welfare secretaries playing a significant rol</a:t>
            </a:r>
            <a:r>
              <a:rPr lang="en-GB" sz="1500" dirty="0">
                <a:latin typeface="Avenir Next"/>
                <a:ea typeface="Arial" panose="020B0604020202020204" pitchFamily="34" charset="0"/>
                <a:cs typeface="Times New Roman" panose="02020603050405020304" pitchFamily="18" charset="0"/>
              </a:rPr>
              <a:t>e in our society. </a:t>
            </a:r>
            <a:r>
              <a:rPr lang="en-GB" sz="1500" dirty="0">
                <a:effectLst/>
                <a:latin typeface="Avenir Next"/>
                <a:ea typeface="Arial" panose="020B0604020202020204" pitchFamily="34" charset="0"/>
                <a:cs typeface="Times New Roman" panose="02020603050405020304" pitchFamily="18" charset="0"/>
              </a:rPr>
              <a:t>This culture upholds the core values behind university societies and promotes the true roots of our sports.</a:t>
            </a:r>
            <a:endParaRPr lang="en-GB" sz="1500" dirty="0">
              <a:effectLst/>
              <a:latin typeface="Arial" panose="020B0604020202020204" pitchFamily="34" charset="0"/>
              <a:ea typeface="Arial" panose="020B0604020202020204" pitchFamily="34" charset="0"/>
              <a:cs typeface="Times New Roman" panose="02020603050405020304" pitchFamily="18" charset="0"/>
            </a:endParaRPr>
          </a:p>
          <a:p>
            <a:pPr marL="0" indent="0">
              <a:lnSpc>
                <a:spcPct val="90000"/>
              </a:lnSpc>
              <a:buNone/>
            </a:pPr>
            <a:br>
              <a:rPr lang="en-US" sz="1500" dirty="0">
                <a:effectLst/>
                <a:latin typeface="Avenir Next"/>
                <a:ea typeface="Arial" panose="020B0604020202020204" pitchFamily="34" charset="0"/>
                <a:cs typeface="Times New Roman" panose="02020603050405020304" pitchFamily="18" charset="0"/>
              </a:rPr>
            </a:br>
            <a:endParaRPr lang="en-GB" sz="1500" dirty="0"/>
          </a:p>
        </p:txBody>
      </p:sp>
      <p:sp>
        <p:nvSpPr>
          <p:cNvPr id="64" name="Slide Number Placeholder 63">
            <a:extLst>
              <a:ext uri="{FF2B5EF4-FFF2-40B4-BE49-F238E27FC236}">
                <a16:creationId xmlns:a16="http://schemas.microsoft.com/office/drawing/2014/main" id="{882B7FA8-6124-278D-421D-C2F1C2CA7BE9}"/>
              </a:ext>
            </a:extLst>
          </p:cNvPr>
          <p:cNvSpPr>
            <a:spLocks noGrp="1"/>
          </p:cNvSpPr>
          <p:nvPr>
            <p:ph type="sldNum" sz="quarter" idx="12"/>
          </p:nvPr>
        </p:nvSpPr>
        <p:spPr/>
        <p:txBody>
          <a:bodyPr/>
          <a:lstStyle/>
          <a:p>
            <a:fld id="{5D16813A-8C3A-44B1-AD39-2712F0773329}" type="slidenum">
              <a:rPr lang="en-GB" smtClean="0"/>
              <a:t>4</a:t>
            </a:fld>
            <a:endParaRPr lang="en-GB"/>
          </a:p>
        </p:txBody>
      </p:sp>
    </p:spTree>
    <p:extLst>
      <p:ext uri="{BB962C8B-B14F-4D97-AF65-F5344CB8AC3E}">
        <p14:creationId xmlns:p14="http://schemas.microsoft.com/office/powerpoint/2010/main" val="13094241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women in swimsuits posing for a photo&#10;&#10;Description automatically generated with medium confidence">
            <a:extLst>
              <a:ext uri="{FF2B5EF4-FFF2-40B4-BE49-F238E27FC236}">
                <a16:creationId xmlns:a16="http://schemas.microsoft.com/office/drawing/2014/main" id="{8C402DE1-9033-B515-90B3-9790F7CC813A}"/>
              </a:ext>
            </a:extLst>
          </p:cNvPr>
          <p:cNvPicPr>
            <a:picLocks noChangeAspect="1"/>
          </p:cNvPicPr>
          <p:nvPr/>
        </p:nvPicPr>
        <p:blipFill rotWithShape="1">
          <a:blip r:embed="rId2">
            <a:extLst>
              <a:ext uri="{28A0092B-C50C-407E-A947-70E740481C1C}">
                <a14:useLocalDpi xmlns:a14="http://schemas.microsoft.com/office/drawing/2010/main" val="0"/>
              </a:ext>
            </a:extLst>
          </a:blip>
          <a:srcRect l="8037" r="8792" b="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3" name="Content Placeholder 2">
            <a:extLst>
              <a:ext uri="{FF2B5EF4-FFF2-40B4-BE49-F238E27FC236}">
                <a16:creationId xmlns:a16="http://schemas.microsoft.com/office/drawing/2014/main" id="{22EB4E6F-B214-F5DF-19A7-ED3132C3B60C}"/>
              </a:ext>
            </a:extLst>
          </p:cNvPr>
          <p:cNvSpPr>
            <a:spLocks noGrp="1"/>
          </p:cNvSpPr>
          <p:nvPr>
            <p:ph idx="1"/>
          </p:nvPr>
        </p:nvSpPr>
        <p:spPr>
          <a:xfrm>
            <a:off x="118860" y="205713"/>
            <a:ext cx="4482473" cy="6483845"/>
          </a:xfrm>
        </p:spPr>
        <p:txBody>
          <a:bodyPr>
            <a:noAutofit/>
          </a:bodyPr>
          <a:lstStyle/>
          <a:p>
            <a:pPr marL="0" indent="0">
              <a:lnSpc>
                <a:spcPct val="90000"/>
              </a:lnSpc>
              <a:spcBef>
                <a:spcPts val="600"/>
              </a:spcBef>
              <a:spcAft>
                <a:spcPts val="600"/>
              </a:spcAft>
              <a:buNone/>
            </a:pPr>
            <a:r>
              <a:rPr lang="en-GB" sz="1700" b="1" dirty="0">
                <a:effectLst/>
                <a:latin typeface="Avenir Next"/>
                <a:ea typeface="Arial" panose="020B0604020202020204" pitchFamily="34" charset="0"/>
                <a:cs typeface="Times New Roman" panose="02020603050405020304" pitchFamily="18" charset="0"/>
              </a:rPr>
              <a:t>Our Goals </a:t>
            </a:r>
            <a:endParaRPr lang="en-GB" sz="1700" dirty="0">
              <a:effectLst/>
              <a:latin typeface="Arial" panose="020B0604020202020204" pitchFamily="34" charset="0"/>
              <a:ea typeface="Arial" panose="020B0604020202020204" pitchFamily="34" charset="0"/>
              <a:cs typeface="Times New Roman" panose="02020603050405020304" pitchFamily="18" charset="0"/>
            </a:endParaRPr>
          </a:p>
          <a:p>
            <a:pPr marL="0" indent="0">
              <a:lnSpc>
                <a:spcPct val="90000"/>
              </a:lnSpc>
              <a:spcBef>
                <a:spcPts val="600"/>
              </a:spcBef>
              <a:spcAft>
                <a:spcPts val="600"/>
              </a:spcAft>
              <a:buNone/>
            </a:pPr>
            <a:r>
              <a:rPr lang="en-GB" sz="1800" dirty="0">
                <a:effectLst/>
                <a:latin typeface="Avenir Next" panose="020B0503020202020204" pitchFamily="34" charset="0"/>
                <a:ea typeface="Calibri" panose="020F0502020204030204" pitchFamily="34" charset="0"/>
                <a:cs typeface="Times New Roman" panose="02020603050405020304" pitchFamily="18" charset="0"/>
              </a:rPr>
              <a:t>We hope with the help of your sponsorship, we can continue our momentum and continue to succeed in BUCS matches and Galas. With a committed and enthusiastic committee, we all believe that we can continue our high success rate both in and out the pool and flourish as a society. We hope that you can join us in achieving our goals and surpassing them. </a:t>
            </a:r>
          </a:p>
          <a:p>
            <a:pPr marL="0" indent="0">
              <a:lnSpc>
                <a:spcPct val="90000"/>
              </a:lnSpc>
              <a:spcBef>
                <a:spcPts val="600"/>
              </a:spcBef>
              <a:spcAft>
                <a:spcPts val="600"/>
              </a:spcAft>
              <a:buNone/>
            </a:pPr>
            <a:r>
              <a:rPr lang="en-GB" sz="1700" dirty="0">
                <a:effectLst/>
                <a:latin typeface="Avenir Next"/>
                <a:ea typeface="Arial" panose="020B0604020202020204" pitchFamily="34" charset="0"/>
                <a:cs typeface="Times New Roman" panose="02020603050405020304" pitchFamily="18" charset="0"/>
              </a:rPr>
              <a:t>We have an amazing level of charity engagement and pride ourselves on </a:t>
            </a:r>
            <a:r>
              <a:rPr lang="en-GB" sz="1700" dirty="0">
                <a:latin typeface="Avenir Next"/>
                <a:ea typeface="Arial" panose="020B0604020202020204" pitchFamily="34" charset="0"/>
                <a:cs typeface="Times New Roman" panose="02020603050405020304" pitchFamily="18" charset="0"/>
              </a:rPr>
              <a:t>organising </a:t>
            </a:r>
            <a:r>
              <a:rPr lang="en-GB" sz="1700" dirty="0">
                <a:effectLst/>
                <a:latin typeface="Avenir Next"/>
                <a:ea typeface="Arial" panose="020B0604020202020204" pitchFamily="34" charset="0"/>
                <a:cs typeface="Times New Roman" panose="02020603050405020304" pitchFamily="18" charset="0"/>
              </a:rPr>
              <a:t>charity matches and galas to raise money for causes that are important to us as a society. Over the past year the society has taken part in an array of charity events, raising funds for the </a:t>
            </a:r>
            <a:r>
              <a:rPr lang="en-GB" sz="1700" dirty="0" err="1">
                <a:effectLst/>
                <a:latin typeface="Avenir Next"/>
                <a:ea typeface="Arial" panose="020B0604020202020204" pitchFamily="34" charset="0"/>
                <a:cs typeface="Times New Roman" panose="02020603050405020304" pitchFamily="18" charset="0"/>
              </a:rPr>
              <a:t>Movember</a:t>
            </a:r>
            <a:r>
              <a:rPr lang="en-GB" sz="1700" dirty="0">
                <a:effectLst/>
                <a:latin typeface="Avenir Next"/>
                <a:ea typeface="Arial" panose="020B0604020202020204" pitchFamily="34" charset="0"/>
                <a:cs typeface="Times New Roman" panose="02020603050405020304" pitchFamily="18" charset="0"/>
              </a:rPr>
              <a:t> Foundation, RNLI, </a:t>
            </a:r>
            <a:r>
              <a:rPr lang="en-GB" sz="1700" dirty="0" err="1">
                <a:effectLst/>
                <a:latin typeface="Avenir Next"/>
                <a:ea typeface="Arial" panose="020B0604020202020204" pitchFamily="34" charset="0"/>
                <a:cs typeface="Times New Roman" panose="02020603050405020304" pitchFamily="18" charset="0"/>
              </a:rPr>
              <a:t>Coppafeel</a:t>
            </a:r>
            <a:r>
              <a:rPr lang="en-GB" sz="1700" dirty="0">
                <a:effectLst/>
                <a:latin typeface="Avenir Next"/>
                <a:ea typeface="Arial" panose="020B0604020202020204" pitchFamily="34" charset="0"/>
                <a:cs typeface="Times New Roman" panose="02020603050405020304" pitchFamily="18" charset="0"/>
              </a:rPr>
              <a:t>, Alzheimer’s Research, Kidney Research</a:t>
            </a:r>
            <a:r>
              <a:rPr lang="en-GB" sz="1700" dirty="0">
                <a:latin typeface="Avenir Next"/>
                <a:ea typeface="Arial" panose="020B0604020202020204" pitchFamily="34" charset="0"/>
                <a:cs typeface="Times New Roman" panose="02020603050405020304" pitchFamily="18" charset="0"/>
              </a:rPr>
              <a:t> </a:t>
            </a:r>
            <a:r>
              <a:rPr lang="en-GB" sz="1700" dirty="0">
                <a:effectLst/>
                <a:latin typeface="Avenir Next"/>
                <a:ea typeface="Arial" panose="020B0604020202020204" pitchFamily="34" charset="0"/>
                <a:cs typeface="Times New Roman" panose="02020603050405020304" pitchFamily="18" charset="0"/>
              </a:rPr>
              <a:t>and Mind. All together we have raised hundreds of pounds for these charities! </a:t>
            </a:r>
          </a:p>
          <a:p>
            <a:pPr marL="0" indent="0">
              <a:lnSpc>
                <a:spcPct val="90000"/>
              </a:lnSpc>
              <a:spcBef>
                <a:spcPts val="600"/>
              </a:spcBef>
              <a:spcAft>
                <a:spcPts val="600"/>
              </a:spcAft>
              <a:buNone/>
            </a:pPr>
            <a:r>
              <a:rPr lang="en-GB" sz="1700" dirty="0">
                <a:effectLst/>
                <a:latin typeface="Avenir Next"/>
                <a:ea typeface="Arial" panose="020B0604020202020204" pitchFamily="34" charset="0"/>
                <a:cs typeface="Times New Roman" panose="02020603050405020304" pitchFamily="18" charset="0"/>
              </a:rPr>
              <a:t>With your help, we can continue to </a:t>
            </a:r>
            <a:r>
              <a:rPr lang="en-GB" sz="1700" dirty="0">
                <a:latin typeface="Avenir Next"/>
                <a:ea typeface="Arial" panose="020B0604020202020204" pitchFamily="34" charset="0"/>
                <a:cs typeface="Times New Roman" panose="02020603050405020304" pitchFamily="18" charset="0"/>
              </a:rPr>
              <a:t>raise money for these organisations whilst giving you a presence at these charitable events. </a:t>
            </a:r>
          </a:p>
        </p:txBody>
      </p:sp>
      <p:cxnSp>
        <p:nvCxnSpPr>
          <p:cNvPr id="10" name="Straight Connector 9">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6"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8"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0"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2"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4"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6"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8" name="Slide Number Placeholder 7">
            <a:extLst>
              <a:ext uri="{FF2B5EF4-FFF2-40B4-BE49-F238E27FC236}">
                <a16:creationId xmlns:a16="http://schemas.microsoft.com/office/drawing/2014/main" id="{CBF9DA2B-AB39-12EA-9C03-169037BC5F85}"/>
              </a:ext>
            </a:extLst>
          </p:cNvPr>
          <p:cNvSpPr>
            <a:spLocks noGrp="1"/>
          </p:cNvSpPr>
          <p:nvPr>
            <p:ph type="sldNum" sz="quarter" idx="12"/>
          </p:nvPr>
        </p:nvSpPr>
        <p:spPr/>
        <p:txBody>
          <a:bodyPr/>
          <a:lstStyle/>
          <a:p>
            <a:fld id="{5D16813A-8C3A-44B1-AD39-2712F0773329}" type="slidenum">
              <a:rPr lang="en-GB" smtClean="0"/>
              <a:t>5</a:t>
            </a:fld>
            <a:endParaRPr lang="en-GB"/>
          </a:p>
        </p:txBody>
      </p:sp>
    </p:spTree>
    <p:extLst>
      <p:ext uri="{BB962C8B-B14F-4D97-AF65-F5344CB8AC3E}">
        <p14:creationId xmlns:p14="http://schemas.microsoft.com/office/powerpoint/2010/main" val="39734271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9B53D-D8E8-DD45-3D75-41A153F326F7}"/>
              </a:ext>
            </a:extLst>
          </p:cNvPr>
          <p:cNvSpPr>
            <a:spLocks noGrp="1"/>
          </p:cNvSpPr>
          <p:nvPr>
            <p:ph type="title"/>
          </p:nvPr>
        </p:nvSpPr>
        <p:spPr>
          <a:xfrm>
            <a:off x="4159225" y="609600"/>
            <a:ext cx="5114776" cy="1320800"/>
          </a:xfrm>
        </p:spPr>
        <p:txBody>
          <a:bodyPr>
            <a:normAutofit/>
          </a:bodyPr>
          <a:lstStyle/>
          <a:p>
            <a:r>
              <a:rPr lang="en-US" dirty="0"/>
              <a:t>3. Our Achievements </a:t>
            </a:r>
            <a:endParaRPr lang="en-GB" dirty="0"/>
          </a:p>
        </p:txBody>
      </p:sp>
      <p:pic>
        <p:nvPicPr>
          <p:cNvPr id="9" name="Picture 8" descr="A group of people posing for a photo&#10;&#10;Description automatically generated">
            <a:extLst>
              <a:ext uri="{FF2B5EF4-FFF2-40B4-BE49-F238E27FC236}">
                <a16:creationId xmlns:a16="http://schemas.microsoft.com/office/drawing/2014/main" id="{72F824C5-DE2D-8216-9252-92F1F4E44938}"/>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42" t="15764" r="36" b="9421"/>
          <a:stretch/>
        </p:blipFill>
        <p:spPr>
          <a:xfrm>
            <a:off x="593649" y="10"/>
            <a:ext cx="3433363" cy="1714490"/>
          </a:xfrm>
          <a:custGeom>
            <a:avLst/>
            <a:gdLst/>
            <a:ahLst/>
            <a:cxnLst/>
            <a:rect l="l" t="t" r="r" b="b"/>
            <a:pathLst>
              <a:path w="3433363" h="1714500">
                <a:moveTo>
                  <a:pt x="254958" y="0"/>
                </a:moveTo>
                <a:lnTo>
                  <a:pt x="3433363" y="0"/>
                </a:lnTo>
                <a:lnTo>
                  <a:pt x="3386734" y="312174"/>
                </a:lnTo>
                <a:lnTo>
                  <a:pt x="3386620" y="312174"/>
                </a:lnTo>
                <a:lnTo>
                  <a:pt x="3177155" y="1714500"/>
                </a:lnTo>
                <a:lnTo>
                  <a:pt x="0" y="1714500"/>
                </a:lnTo>
                <a:close/>
              </a:path>
            </a:pathLst>
          </a:custGeom>
        </p:spPr>
      </p:pic>
      <p:pic>
        <p:nvPicPr>
          <p:cNvPr id="17" name="Picture 16" descr="A group of women posing for a photo&#10;&#10;Description automatically generated with medium confidence">
            <a:extLst>
              <a:ext uri="{FF2B5EF4-FFF2-40B4-BE49-F238E27FC236}">
                <a16:creationId xmlns:a16="http://schemas.microsoft.com/office/drawing/2014/main" id="{3E2066D7-5834-72EB-B378-6FA7BE3F92D3}"/>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64" t="19403" r="-67" b="5756"/>
          <a:stretch/>
        </p:blipFill>
        <p:spPr>
          <a:xfrm>
            <a:off x="338691" y="1714500"/>
            <a:ext cx="3432113" cy="1714500"/>
          </a:xfrm>
          <a:custGeom>
            <a:avLst/>
            <a:gdLst/>
            <a:ahLst/>
            <a:cxnLst/>
            <a:rect l="l" t="t" r="r" b="b"/>
            <a:pathLst>
              <a:path w="3432113" h="1714500">
                <a:moveTo>
                  <a:pt x="254958" y="0"/>
                </a:moveTo>
                <a:lnTo>
                  <a:pt x="3432113" y="0"/>
                </a:lnTo>
                <a:lnTo>
                  <a:pt x="3176018" y="1714500"/>
                </a:lnTo>
                <a:lnTo>
                  <a:pt x="0" y="1714500"/>
                </a:lnTo>
                <a:close/>
              </a:path>
            </a:pathLst>
          </a:custGeom>
        </p:spPr>
      </p:pic>
      <p:pic>
        <p:nvPicPr>
          <p:cNvPr id="7" name="Picture 6" descr="A group of people holding a trophy&#10;&#10;Description automatically generated">
            <a:extLst>
              <a:ext uri="{FF2B5EF4-FFF2-40B4-BE49-F238E27FC236}">
                <a16:creationId xmlns:a16="http://schemas.microsoft.com/office/drawing/2014/main" id="{6F1BAF33-FF29-AE7B-405B-143F20D55328}"/>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667" t="9316" r="-672" b="15816"/>
          <a:stretch/>
        </p:blipFill>
        <p:spPr>
          <a:xfrm>
            <a:off x="83733" y="3429000"/>
            <a:ext cx="3430976" cy="1714500"/>
          </a:xfrm>
          <a:custGeom>
            <a:avLst/>
            <a:gdLst/>
            <a:ahLst/>
            <a:cxnLst/>
            <a:rect l="l" t="t" r="r" b="b"/>
            <a:pathLst>
              <a:path w="3430976" h="1714500">
                <a:moveTo>
                  <a:pt x="254958" y="0"/>
                </a:moveTo>
                <a:lnTo>
                  <a:pt x="3430976" y="0"/>
                </a:lnTo>
                <a:lnTo>
                  <a:pt x="3174882" y="1714500"/>
                </a:lnTo>
                <a:lnTo>
                  <a:pt x="0" y="1714500"/>
                </a:lnTo>
                <a:close/>
              </a:path>
            </a:pathLst>
          </a:custGeom>
        </p:spPr>
      </p:pic>
      <p:pic>
        <p:nvPicPr>
          <p:cNvPr id="13" name="Picture 12" descr="A picture containing text, person, player&#10;&#10;Description automatically generated">
            <a:extLst>
              <a:ext uri="{FF2B5EF4-FFF2-40B4-BE49-F238E27FC236}">
                <a16:creationId xmlns:a16="http://schemas.microsoft.com/office/drawing/2014/main" id="{915B39C9-DFCE-9B4C-CB21-65ABC1818E21}"/>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1" t="8175" r="1" b="12605"/>
          <a:stretch/>
        </p:blipFill>
        <p:spPr>
          <a:xfrm>
            <a:off x="-10633" y="5127992"/>
            <a:ext cx="3271564" cy="1730008"/>
          </a:xfrm>
          <a:custGeom>
            <a:avLst/>
            <a:gdLst/>
            <a:ahLst/>
            <a:cxnLst/>
            <a:rect l="l" t="t" r="r" b="b"/>
            <a:pathLst>
              <a:path w="3271564" h="1730008">
                <a:moveTo>
                  <a:pt x="96673" y="0"/>
                </a:moveTo>
                <a:lnTo>
                  <a:pt x="3271564" y="0"/>
                </a:lnTo>
                <a:lnTo>
                  <a:pt x="3013153" y="1730008"/>
                </a:lnTo>
                <a:lnTo>
                  <a:pt x="0" y="1730008"/>
                </a:lnTo>
                <a:lnTo>
                  <a:pt x="0" y="650088"/>
                </a:lnTo>
                <a:close/>
              </a:path>
            </a:pathLst>
          </a:custGeom>
        </p:spPr>
      </p:pic>
      <p:sp>
        <p:nvSpPr>
          <p:cNvPr id="19" name="Isosceles Triangle 30">
            <a:extLst>
              <a:ext uri="{FF2B5EF4-FFF2-40B4-BE49-F238E27FC236}">
                <a16:creationId xmlns:a16="http://schemas.microsoft.com/office/drawing/2014/main" id="{E09C6EA1-A72F-431C-A81E-14B793A288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0634"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cxnSp>
        <p:nvCxnSpPr>
          <p:cNvPr id="21" name="Straight Connector 23">
            <a:extLst>
              <a:ext uri="{FF2B5EF4-FFF2-40B4-BE49-F238E27FC236}">
                <a16:creationId xmlns:a16="http://schemas.microsoft.com/office/drawing/2014/main" id="{F335CC31-F319-461D-9045-F34BF78A2F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8712" y="1714500"/>
            <a:ext cx="32060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5">
            <a:extLst>
              <a:ext uri="{FF2B5EF4-FFF2-40B4-BE49-F238E27FC236}">
                <a16:creationId xmlns:a16="http://schemas.microsoft.com/office/drawing/2014/main" id="{B7BCA152-E42A-42E3-8DE8-3C8B59DCB8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7088" y="3421959"/>
            <a:ext cx="32060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41DA940-D863-420D-A3F8-9F997C09FA4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950" y="5127992"/>
            <a:ext cx="32060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Isosceles Triangle 30">
            <a:extLst>
              <a:ext uri="{FF2B5EF4-FFF2-40B4-BE49-F238E27FC236}">
                <a16:creationId xmlns:a16="http://schemas.microsoft.com/office/drawing/2014/main" id="{56E4DBE8-15E2-4BA3-B171-C959C9CDF6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94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 name="Content Placeholder 2">
            <a:extLst>
              <a:ext uri="{FF2B5EF4-FFF2-40B4-BE49-F238E27FC236}">
                <a16:creationId xmlns:a16="http://schemas.microsoft.com/office/drawing/2014/main" id="{04A4E2A5-EA17-8D10-A373-049D56782B24}"/>
              </a:ext>
            </a:extLst>
          </p:cNvPr>
          <p:cNvSpPr>
            <a:spLocks noGrp="1"/>
          </p:cNvSpPr>
          <p:nvPr>
            <p:ph idx="1"/>
          </p:nvPr>
        </p:nvSpPr>
        <p:spPr>
          <a:xfrm>
            <a:off x="4039758" y="1481572"/>
            <a:ext cx="4891313" cy="4848107"/>
          </a:xfrm>
        </p:spPr>
        <p:txBody>
          <a:bodyPr>
            <a:normAutofit/>
          </a:bodyPr>
          <a:lstStyle/>
          <a:p>
            <a:pPr marL="0" indent="0">
              <a:buNone/>
            </a:pPr>
            <a:r>
              <a:rPr lang="en-US" dirty="0">
                <a:latin typeface="Avenir Next" panose="020B0503020202020204" pitchFamily="34" charset="0"/>
              </a:rPr>
              <a:t>Recently we were awarded ‘Leeds University Club of the Year’ out of all clubs and societies within Leeds University Union. </a:t>
            </a:r>
          </a:p>
          <a:p>
            <a:pPr marL="0" indent="0">
              <a:buNone/>
            </a:pPr>
            <a:r>
              <a:rPr lang="en-GB" dirty="0">
                <a:latin typeface="Avenir Next" panose="020B0503020202020204" pitchFamily="34" charset="0"/>
              </a:rPr>
              <a:t>Alongside this award, our Swimming Competition team won ‘Most Improved Team’ as well as ‘Most Inclusive Club’.</a:t>
            </a:r>
          </a:p>
          <a:p>
            <a:pPr marL="0" indent="0">
              <a:buNone/>
            </a:pPr>
            <a:r>
              <a:rPr lang="en-GB" dirty="0">
                <a:latin typeface="Avenir Next" panose="020B0503020202020204" pitchFamily="34" charset="0"/>
              </a:rPr>
              <a:t>Our Men’s Polo team were crowned National league cup champions this season and our Performance and Competition team managed to qualify for the BUSL A final . </a:t>
            </a:r>
          </a:p>
          <a:p>
            <a:pPr marL="0" indent="0">
              <a:buNone/>
            </a:pPr>
            <a:r>
              <a:rPr lang="en-GB" dirty="0">
                <a:latin typeface="Avenir Next" panose="020B0503020202020204" pitchFamily="34" charset="0"/>
              </a:rPr>
              <a:t>This highlights how successful our club has been and with your help we can hope to carry this on. </a:t>
            </a:r>
            <a:endParaRPr lang="en-US" dirty="0">
              <a:latin typeface="Avenir Next" panose="020B0503020202020204" pitchFamily="34" charset="0"/>
            </a:endParaRPr>
          </a:p>
        </p:txBody>
      </p:sp>
      <p:sp>
        <p:nvSpPr>
          <p:cNvPr id="25" name="Slide Number Placeholder 24">
            <a:extLst>
              <a:ext uri="{FF2B5EF4-FFF2-40B4-BE49-F238E27FC236}">
                <a16:creationId xmlns:a16="http://schemas.microsoft.com/office/drawing/2014/main" id="{BC8A297F-EF71-E6F3-11DD-C529BAB7CADF}"/>
              </a:ext>
            </a:extLst>
          </p:cNvPr>
          <p:cNvSpPr>
            <a:spLocks noGrp="1"/>
          </p:cNvSpPr>
          <p:nvPr>
            <p:ph type="sldNum" sz="quarter" idx="12"/>
          </p:nvPr>
        </p:nvSpPr>
        <p:spPr/>
        <p:txBody>
          <a:bodyPr/>
          <a:lstStyle/>
          <a:p>
            <a:fld id="{5D16813A-8C3A-44B1-AD39-2712F0773329}" type="slidenum">
              <a:rPr lang="en-GB" smtClean="0"/>
              <a:t>6</a:t>
            </a:fld>
            <a:endParaRPr lang="en-GB"/>
          </a:p>
        </p:txBody>
      </p:sp>
    </p:spTree>
    <p:extLst>
      <p:ext uri="{BB962C8B-B14F-4D97-AF65-F5344CB8AC3E}">
        <p14:creationId xmlns:p14="http://schemas.microsoft.com/office/powerpoint/2010/main" val="23224499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erson in a pool with a ball in the hand&#10;&#10;Description automatically generated with low confidence">
            <a:extLst>
              <a:ext uri="{FF2B5EF4-FFF2-40B4-BE49-F238E27FC236}">
                <a16:creationId xmlns:a16="http://schemas.microsoft.com/office/drawing/2014/main" id="{1C4362C3-D2DC-C3EA-0ECE-937ACCCD318F}"/>
              </a:ext>
            </a:extLst>
          </p:cNvPr>
          <p:cNvPicPr>
            <a:picLocks noChangeAspect="1"/>
          </p:cNvPicPr>
          <p:nvPr/>
        </p:nvPicPr>
        <p:blipFill rotWithShape="1">
          <a:blip r:embed="rId2">
            <a:extLst>
              <a:ext uri="{28A0092B-C50C-407E-A947-70E740481C1C}">
                <a14:useLocalDpi xmlns:a14="http://schemas.microsoft.com/office/drawing/2010/main" val="0"/>
              </a:ext>
            </a:extLst>
          </a:blip>
          <a:srcRect l="16121" r="14239" b="-2"/>
          <a:stretch/>
        </p:blipFill>
        <p:spPr>
          <a:xfrm>
            <a:off x="6096000" y="8466"/>
            <a:ext cx="6092824"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70E85F50-6B05-B9BA-3ED7-A9D463982B5F}"/>
              </a:ext>
            </a:extLst>
          </p:cNvPr>
          <p:cNvSpPr>
            <a:spLocks noGrp="1"/>
          </p:cNvSpPr>
          <p:nvPr>
            <p:ph type="title"/>
          </p:nvPr>
        </p:nvSpPr>
        <p:spPr>
          <a:xfrm>
            <a:off x="270767" y="386080"/>
            <a:ext cx="4792465" cy="1320800"/>
          </a:xfrm>
        </p:spPr>
        <p:txBody>
          <a:bodyPr>
            <a:normAutofit/>
          </a:bodyPr>
          <a:lstStyle/>
          <a:p>
            <a:pPr>
              <a:lnSpc>
                <a:spcPct val="90000"/>
              </a:lnSpc>
            </a:pPr>
            <a:r>
              <a:rPr lang="en-US" sz="2800"/>
              <a:t>4. How will your sponsorship help you? </a:t>
            </a:r>
            <a:endParaRPr lang="en-GB" sz="2800"/>
          </a:p>
        </p:txBody>
      </p:sp>
      <p:sp>
        <p:nvSpPr>
          <p:cNvPr id="3" name="Content Placeholder 2">
            <a:extLst>
              <a:ext uri="{FF2B5EF4-FFF2-40B4-BE49-F238E27FC236}">
                <a16:creationId xmlns:a16="http://schemas.microsoft.com/office/drawing/2014/main" id="{8F8813C4-1B84-6C06-C891-94424AE850F9}"/>
              </a:ext>
            </a:extLst>
          </p:cNvPr>
          <p:cNvSpPr>
            <a:spLocks noGrp="1"/>
          </p:cNvSpPr>
          <p:nvPr>
            <p:ph idx="1"/>
          </p:nvPr>
        </p:nvSpPr>
        <p:spPr>
          <a:xfrm>
            <a:off x="183781" y="1422400"/>
            <a:ext cx="6593842" cy="5290915"/>
          </a:xfrm>
        </p:spPr>
        <p:txBody>
          <a:bodyPr>
            <a:noAutofit/>
          </a:bodyPr>
          <a:lstStyle/>
          <a:p>
            <a:pPr marL="0" indent="0">
              <a:lnSpc>
                <a:spcPct val="90000"/>
              </a:lnSpc>
              <a:spcBef>
                <a:spcPts val="600"/>
              </a:spcBef>
              <a:spcAft>
                <a:spcPts val="600"/>
              </a:spcAft>
              <a:buNone/>
            </a:pPr>
            <a:r>
              <a:rPr lang="en-GB" sz="1500" b="1" dirty="0">
                <a:solidFill>
                  <a:srgbClr val="3F3F3F"/>
                </a:solidFill>
                <a:effectLst/>
                <a:latin typeface="Avenir Next" panose="020B0503020202020204" pitchFamily="34" charset="0"/>
              </a:rPr>
              <a:t>Sales | </a:t>
            </a:r>
            <a:r>
              <a:rPr lang="en-GB" sz="1500" dirty="0">
                <a:solidFill>
                  <a:srgbClr val="3F3F3F"/>
                </a:solidFill>
                <a:effectLst/>
                <a:latin typeface="Avenir Next" panose="020B0503020202020204" pitchFamily="34" charset="0"/>
              </a:rPr>
              <a:t>Naturally you will have members from our 200-strong society purchase your product or service, or at least will have gained interest in your company. So, if not for an immediate increase in sales from our members, your company will be word of mouth in the student community of Leeds, which will encourage an increase in sales by students who are both in and exterior to our society. You may wish to liaise with us as to how we could do more here. For instance, a discount coupon for each of our members would help drive your company’s sales. </a:t>
            </a:r>
            <a:endParaRPr lang="en-GB" sz="1500" b="1" dirty="0">
              <a:effectLst/>
              <a:latin typeface="Avenir Next" panose="020B0503020202020204" pitchFamily="34" charset="0"/>
              <a:ea typeface="Arial" panose="020B0604020202020204" pitchFamily="34" charset="0"/>
              <a:cs typeface="Avenir Next"/>
            </a:endParaRPr>
          </a:p>
          <a:p>
            <a:pPr marL="0" indent="0">
              <a:lnSpc>
                <a:spcPct val="90000"/>
              </a:lnSpc>
              <a:spcBef>
                <a:spcPts val="600"/>
              </a:spcBef>
              <a:spcAft>
                <a:spcPts val="600"/>
              </a:spcAft>
              <a:buNone/>
            </a:pPr>
            <a:r>
              <a:rPr lang="en-GB" sz="1500" b="1" dirty="0">
                <a:effectLst/>
                <a:latin typeface="Avenir Next" panose="020B0503020202020204" pitchFamily="34" charset="0"/>
                <a:ea typeface="Arial" panose="020B0604020202020204" pitchFamily="34" charset="0"/>
                <a:cs typeface="Avenir Next"/>
              </a:rPr>
              <a:t>Competitions and Events | </a:t>
            </a:r>
            <a:r>
              <a:rPr lang="en-GB" sz="1500" dirty="0">
                <a:effectLst/>
                <a:latin typeface="Avenir Next" panose="020B0503020202020204" pitchFamily="34" charset="0"/>
                <a:ea typeface="Arial" panose="020B0604020202020204" pitchFamily="34" charset="0"/>
                <a:cs typeface="Avenir Next"/>
              </a:rPr>
              <a:t>Besides advertising your company around Leeds, in the form of the events and the connections that we hold, we can also offer vast exposure across the country with our many away days. Our water polo teams play at over 20 away games a year between them, seeing students from London to Scotland. Furthermore, our swimming team regularly competes at major venues</a:t>
            </a:r>
            <a:r>
              <a:rPr lang="en-GB" sz="1500" dirty="0">
                <a:latin typeface="Avenir Next" panose="020B0503020202020204" pitchFamily="34" charset="0"/>
                <a:ea typeface="Arial" panose="020B0604020202020204" pitchFamily="34" charset="0"/>
                <a:cs typeface="Avenir Next"/>
              </a:rPr>
              <a:t>, o</a:t>
            </a:r>
            <a:r>
              <a:rPr lang="en-GB" sz="1500" dirty="0">
                <a:effectLst/>
                <a:latin typeface="Avenir Next" panose="020B0503020202020204" pitchFamily="34" charset="0"/>
                <a:ea typeface="Arial" panose="020B0604020202020204" pitchFamily="34" charset="0"/>
                <a:cs typeface="Avenir Next"/>
              </a:rPr>
              <a:t>ften drawing many of the general student population to watch and overall equating to an estimated exposure of over 300,000 students a year. </a:t>
            </a:r>
            <a:endParaRPr lang="en-GB" sz="1500" dirty="0">
              <a:effectLst/>
              <a:latin typeface="Avenir Next" panose="020B0503020202020204" pitchFamily="34" charset="0"/>
              <a:ea typeface="Arial" panose="020B0604020202020204" pitchFamily="34" charset="0"/>
              <a:cs typeface="Times New Roman" panose="02020603050405020304" pitchFamily="18" charset="0"/>
            </a:endParaRPr>
          </a:p>
          <a:p>
            <a:pPr marL="0" indent="0">
              <a:lnSpc>
                <a:spcPct val="90000"/>
              </a:lnSpc>
              <a:spcBef>
                <a:spcPts val="600"/>
              </a:spcBef>
              <a:spcAft>
                <a:spcPts val="600"/>
              </a:spcAft>
              <a:buNone/>
              <a:tabLst>
                <a:tab pos="647700" algn="l"/>
              </a:tabLst>
            </a:pPr>
            <a:r>
              <a:rPr lang="en-GB" sz="1500" b="1" dirty="0">
                <a:effectLst/>
                <a:latin typeface="Avenir Next" panose="020B0503020202020204" pitchFamily="34" charset="0"/>
                <a:ea typeface="Arial" panose="020B0604020202020204" pitchFamily="34" charset="0"/>
                <a:cs typeface="Avenir Next"/>
              </a:rPr>
              <a:t> Social Media |</a:t>
            </a:r>
            <a:r>
              <a:rPr lang="en-GB" sz="1500" dirty="0">
                <a:effectLst/>
                <a:latin typeface="Avenir Next" panose="020B0503020202020204" pitchFamily="34" charset="0"/>
                <a:ea typeface="Arial" panose="020B0604020202020204" pitchFamily="34" charset="0"/>
                <a:cs typeface="Avenir Next"/>
              </a:rPr>
              <a:t> We currently run a website and an Instagram, Facebook, TikTok and Twitter page, where we let our followers know about our up-and-coming events, recent achievements, and current club news with over </a:t>
            </a:r>
            <a:r>
              <a:rPr lang="en-GB" sz="1500" dirty="0">
                <a:latin typeface="Avenir Next" panose="020B0503020202020204" pitchFamily="34" charset="0"/>
                <a:ea typeface="Arial" panose="020B0604020202020204" pitchFamily="34" charset="0"/>
                <a:cs typeface="Avenir Next"/>
              </a:rPr>
              <a:t>2,700</a:t>
            </a:r>
            <a:r>
              <a:rPr lang="en-GB" sz="1500" dirty="0">
                <a:effectLst/>
                <a:latin typeface="Avenir Next" panose="020B0503020202020204" pitchFamily="34" charset="0"/>
                <a:ea typeface="Arial" panose="020B0604020202020204" pitchFamily="34" charset="0"/>
                <a:cs typeface="Avenir Next"/>
              </a:rPr>
              <a:t> followers between them. There is the availability for you to post on these accounts through liaising with our media secretary. There will also be various opportunities for us to reach hundreds more students at non-sporting events, such as at freshers’ fair, our annual charity event, the AGM meeting and weekly socials.</a:t>
            </a:r>
            <a:endParaRPr lang="en-GB" sz="1500" dirty="0">
              <a:effectLst/>
              <a:latin typeface="Avenir Next" panose="020B0503020202020204" pitchFamily="34" charset="0"/>
              <a:ea typeface="Arial" panose="020B0604020202020204" pitchFamily="34" charset="0"/>
              <a:cs typeface="Times New Roman" panose="02020603050405020304" pitchFamily="18" charset="0"/>
            </a:endParaRPr>
          </a:p>
          <a:p>
            <a:pPr marL="0" indent="0">
              <a:lnSpc>
                <a:spcPct val="90000"/>
              </a:lnSpc>
              <a:buNone/>
            </a:pPr>
            <a:br>
              <a:rPr lang="en-US" sz="1500" b="1" cap="all" dirty="0">
                <a:effectLst/>
                <a:latin typeface="Avenir Next"/>
                <a:ea typeface="Gill Sans MT" panose="020B0502020104020203" pitchFamily="34" charset="0"/>
                <a:cs typeface="Times New Roman" panose="02020603050405020304" pitchFamily="18" charset="0"/>
              </a:rPr>
            </a:br>
            <a:endParaRPr lang="en-GB" sz="1500" dirty="0"/>
          </a:p>
        </p:txBody>
      </p:sp>
      <p:cxnSp>
        <p:nvCxnSpPr>
          <p:cNvPr id="11" name="Straight Connector 13">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5">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7"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9"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1"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3"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5"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0"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0" name="Slide Number Placeholder 9">
            <a:extLst>
              <a:ext uri="{FF2B5EF4-FFF2-40B4-BE49-F238E27FC236}">
                <a16:creationId xmlns:a16="http://schemas.microsoft.com/office/drawing/2014/main" id="{7D1D59A8-9645-2932-3843-D3CAA516761C}"/>
              </a:ext>
            </a:extLst>
          </p:cNvPr>
          <p:cNvSpPr>
            <a:spLocks noGrp="1"/>
          </p:cNvSpPr>
          <p:nvPr>
            <p:ph type="sldNum" sz="quarter" idx="12"/>
          </p:nvPr>
        </p:nvSpPr>
        <p:spPr/>
        <p:txBody>
          <a:bodyPr/>
          <a:lstStyle/>
          <a:p>
            <a:fld id="{5D16813A-8C3A-44B1-AD39-2712F0773329}" type="slidenum">
              <a:rPr lang="en-GB" smtClean="0"/>
              <a:t>7</a:t>
            </a:fld>
            <a:endParaRPr lang="en-GB"/>
          </a:p>
        </p:txBody>
      </p:sp>
    </p:spTree>
    <p:extLst>
      <p:ext uri="{BB962C8B-B14F-4D97-AF65-F5344CB8AC3E}">
        <p14:creationId xmlns:p14="http://schemas.microsoft.com/office/powerpoint/2010/main" val="14933537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0" name="Rectangle 84">
            <a:extLst>
              <a:ext uri="{FF2B5EF4-FFF2-40B4-BE49-F238E27FC236}">
                <a16:creationId xmlns:a16="http://schemas.microsoft.com/office/drawing/2014/main" id="{EFA93DD7-93F1-4CE0-A9C0-EB7584EC19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96812B3-ADA2-6941-5B03-5B048B79EF58}"/>
              </a:ext>
            </a:extLst>
          </p:cNvPr>
          <p:cNvPicPr>
            <a:picLocks noChangeAspect="1"/>
          </p:cNvPicPr>
          <p:nvPr/>
        </p:nvPicPr>
        <p:blipFill rotWithShape="1">
          <a:blip r:embed="rId2"/>
          <a:srcRect l="6950" t="-250" r="13517" b="247"/>
          <a:stretch/>
        </p:blipFill>
        <p:spPr>
          <a:xfrm>
            <a:off x="2957361" y="10"/>
            <a:ext cx="3151431" cy="3437494"/>
          </a:xfrm>
          <a:custGeom>
            <a:avLst/>
            <a:gdLst/>
            <a:ahLst/>
            <a:cxnLst/>
            <a:rect l="l" t="t" r="r" b="b"/>
            <a:pathLst>
              <a:path w="3151431" h="3437504">
                <a:moveTo>
                  <a:pt x="514552" y="0"/>
                </a:moveTo>
                <a:lnTo>
                  <a:pt x="2008047" y="0"/>
                </a:lnTo>
                <a:lnTo>
                  <a:pt x="2008047" y="1"/>
                </a:lnTo>
                <a:lnTo>
                  <a:pt x="3151431" y="1"/>
                </a:lnTo>
                <a:lnTo>
                  <a:pt x="2637972" y="3437504"/>
                </a:lnTo>
                <a:lnTo>
                  <a:pt x="0" y="3437504"/>
                </a:lnTo>
                <a:close/>
              </a:path>
            </a:pathLst>
          </a:custGeom>
        </p:spPr>
      </p:pic>
      <p:pic>
        <p:nvPicPr>
          <p:cNvPr id="5" name="Picture 4">
            <a:extLst>
              <a:ext uri="{FF2B5EF4-FFF2-40B4-BE49-F238E27FC236}">
                <a16:creationId xmlns:a16="http://schemas.microsoft.com/office/drawing/2014/main" id="{EBD40211-ED9E-7918-F0E2-5988297E0F3C}"/>
              </a:ext>
            </a:extLst>
          </p:cNvPr>
          <p:cNvPicPr>
            <a:picLocks noChangeAspect="1"/>
          </p:cNvPicPr>
          <p:nvPr/>
        </p:nvPicPr>
        <p:blipFill rotWithShape="1">
          <a:blip r:embed="rId3"/>
          <a:srcRect l="11476" t="-248" r="5732" b="246"/>
          <a:stretch/>
        </p:blipFill>
        <p:spPr>
          <a:xfrm>
            <a:off x="316029" y="-4905"/>
            <a:ext cx="3154010" cy="3438176"/>
          </a:xfrm>
          <a:custGeom>
            <a:avLst/>
            <a:gdLst/>
            <a:ahLst/>
            <a:cxnLst/>
            <a:rect l="l" t="t" r="r" b="b"/>
            <a:pathLst>
              <a:path w="3153384" h="3437504">
                <a:moveTo>
                  <a:pt x="511180" y="0"/>
                </a:moveTo>
                <a:lnTo>
                  <a:pt x="3153384" y="0"/>
                </a:lnTo>
                <a:lnTo>
                  <a:pt x="2638832" y="3437504"/>
                </a:lnTo>
                <a:lnTo>
                  <a:pt x="0" y="3437504"/>
                </a:lnTo>
                <a:close/>
              </a:path>
            </a:pathLst>
          </a:custGeom>
        </p:spPr>
      </p:pic>
      <p:pic>
        <p:nvPicPr>
          <p:cNvPr id="9" name="Picture 8" descr="A group of women posing for a photo&#10;&#10;Description automatically generated with medium confidence">
            <a:extLst>
              <a:ext uri="{FF2B5EF4-FFF2-40B4-BE49-F238E27FC236}">
                <a16:creationId xmlns:a16="http://schemas.microsoft.com/office/drawing/2014/main" id="{74126DF8-DC67-58F1-1FBE-BA89869C6BAC}"/>
              </a:ext>
            </a:extLst>
          </p:cNvPr>
          <p:cNvPicPr>
            <a:picLocks noChangeAspect="1"/>
          </p:cNvPicPr>
          <p:nvPr/>
        </p:nvPicPr>
        <p:blipFill rotWithShape="1">
          <a:blip r:embed="rId4">
            <a:extLst>
              <a:ext uri="{28A0092B-C50C-407E-A947-70E740481C1C}">
                <a14:useLocalDpi xmlns:a14="http://schemas.microsoft.com/office/drawing/2010/main" val="0"/>
              </a:ext>
            </a:extLst>
          </a:blip>
          <a:srcRect l="24012" t="-244" r="11164" b="247"/>
          <a:stretch/>
        </p:blipFill>
        <p:spPr>
          <a:xfrm>
            <a:off x="1" y="3437504"/>
            <a:ext cx="2956476" cy="3420496"/>
          </a:xfrm>
          <a:custGeom>
            <a:avLst/>
            <a:gdLst/>
            <a:ahLst/>
            <a:cxnLst/>
            <a:rect l="l" t="t" r="r" b="b"/>
            <a:pathLst>
              <a:path w="2956476" h="3420496">
                <a:moveTo>
                  <a:pt x="319202" y="0"/>
                </a:moveTo>
                <a:lnTo>
                  <a:pt x="2956476" y="0"/>
                </a:lnTo>
                <a:lnTo>
                  <a:pt x="2444471" y="3420496"/>
                </a:lnTo>
                <a:lnTo>
                  <a:pt x="0" y="3420496"/>
                </a:lnTo>
                <a:lnTo>
                  <a:pt x="0" y="2146516"/>
                </a:lnTo>
                <a:close/>
              </a:path>
            </a:pathLst>
          </a:custGeom>
        </p:spPr>
      </p:pic>
      <p:pic>
        <p:nvPicPr>
          <p:cNvPr id="15" name="Picture 14" descr="A group of people playing basketball&#10;&#10;Description automatically generated with low confidence">
            <a:extLst>
              <a:ext uri="{FF2B5EF4-FFF2-40B4-BE49-F238E27FC236}">
                <a16:creationId xmlns:a16="http://schemas.microsoft.com/office/drawing/2014/main" id="{714CE0C6-B60D-FFD9-406F-375C8FB979FB}"/>
              </a:ext>
            </a:extLst>
          </p:cNvPr>
          <p:cNvPicPr>
            <a:picLocks noChangeAspect="1"/>
          </p:cNvPicPr>
          <p:nvPr/>
        </p:nvPicPr>
        <p:blipFill rotWithShape="1">
          <a:blip r:embed="rId5">
            <a:extLst>
              <a:ext uri="{28A0092B-C50C-407E-A947-70E740481C1C}">
                <a14:useLocalDpi xmlns:a14="http://schemas.microsoft.com/office/drawing/2010/main" val="0"/>
              </a:ext>
            </a:extLst>
          </a:blip>
          <a:srcRect l="9510" t="497" r="29219" b="-497"/>
          <a:stretch/>
        </p:blipFill>
        <p:spPr>
          <a:xfrm>
            <a:off x="2443799" y="3437504"/>
            <a:ext cx="3151535" cy="3420496"/>
          </a:xfrm>
          <a:custGeom>
            <a:avLst/>
            <a:gdLst/>
            <a:ahLst/>
            <a:cxnLst/>
            <a:rect l="l" t="t" r="r" b="b"/>
            <a:pathLst>
              <a:path w="3151535" h="3420496">
                <a:moveTo>
                  <a:pt x="512005" y="0"/>
                </a:moveTo>
                <a:lnTo>
                  <a:pt x="3151535" y="0"/>
                </a:lnTo>
                <a:lnTo>
                  <a:pt x="2640616" y="3420496"/>
                </a:lnTo>
                <a:lnTo>
                  <a:pt x="0" y="3420496"/>
                </a:lnTo>
                <a:close/>
              </a:path>
            </a:pathLst>
          </a:custGeom>
        </p:spPr>
      </p:pic>
      <p:cxnSp>
        <p:nvCxnSpPr>
          <p:cNvPr id="102" name="Straight Connector 86">
            <a:extLst>
              <a:ext uri="{FF2B5EF4-FFF2-40B4-BE49-F238E27FC236}">
                <a16:creationId xmlns:a16="http://schemas.microsoft.com/office/drawing/2014/main" id="{CBAE7D61-C468-452B-AD40-2FD6365B484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9203" y="3437504"/>
            <a:ext cx="527613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7D8C0890-7680-4FCD-B337-24D18C1B754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2443799" y="0"/>
            <a:ext cx="1028788"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91" name="Group 90">
            <a:extLst>
              <a:ext uri="{FF2B5EF4-FFF2-40B4-BE49-F238E27FC236}">
                <a16:creationId xmlns:a16="http://schemas.microsoft.com/office/drawing/2014/main" id="{F9505495-9520-4053-A869-64D132584D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92" name="Straight Connector 91">
              <a:extLst>
                <a:ext uri="{FF2B5EF4-FFF2-40B4-BE49-F238E27FC236}">
                  <a16:creationId xmlns:a16="http://schemas.microsoft.com/office/drawing/2014/main" id="{02BEDCFF-4AB4-434D-AF28-8BEE49EAED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93" name="Straight Connector 92">
              <a:extLst>
                <a:ext uri="{FF2B5EF4-FFF2-40B4-BE49-F238E27FC236}">
                  <a16:creationId xmlns:a16="http://schemas.microsoft.com/office/drawing/2014/main" id="{A8C0F654-A33E-4631-92E1-2B50FD6513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94" name="Rectangle 23">
              <a:extLst>
                <a:ext uri="{FF2B5EF4-FFF2-40B4-BE49-F238E27FC236}">
                  <a16:creationId xmlns:a16="http://schemas.microsoft.com/office/drawing/2014/main" id="{0486C47D-FBA4-4BCD-8B12-8A4304766B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95" name="Rectangle 25">
              <a:extLst>
                <a:ext uri="{FF2B5EF4-FFF2-40B4-BE49-F238E27FC236}">
                  <a16:creationId xmlns:a16="http://schemas.microsoft.com/office/drawing/2014/main" id="{109C8431-5682-4922-B867-BB788B6E1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96" name="Isosceles Triangle 95">
              <a:extLst>
                <a:ext uri="{FF2B5EF4-FFF2-40B4-BE49-F238E27FC236}">
                  <a16:creationId xmlns:a16="http://schemas.microsoft.com/office/drawing/2014/main" id="{E9C9A55E-E24A-43DA-8172-AA087FE3BC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97" name="Rectangle 27">
              <a:extLst>
                <a:ext uri="{FF2B5EF4-FFF2-40B4-BE49-F238E27FC236}">
                  <a16:creationId xmlns:a16="http://schemas.microsoft.com/office/drawing/2014/main" id="{7AA8486B-43FD-458B-A510-CDA2A9E6A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98" name="Rectangle 28">
              <a:extLst>
                <a:ext uri="{FF2B5EF4-FFF2-40B4-BE49-F238E27FC236}">
                  <a16:creationId xmlns:a16="http://schemas.microsoft.com/office/drawing/2014/main" id="{B174358B-C818-4CDC-9084-7CC2BCE1E6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99" name="Rectangle 29">
              <a:extLst>
                <a:ext uri="{FF2B5EF4-FFF2-40B4-BE49-F238E27FC236}">
                  <a16:creationId xmlns:a16="http://schemas.microsoft.com/office/drawing/2014/main" id="{C07E7727-CE40-4DCD-9149-97D885520F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00" name="Isosceles Triangle 99">
              <a:extLst>
                <a:ext uri="{FF2B5EF4-FFF2-40B4-BE49-F238E27FC236}">
                  <a16:creationId xmlns:a16="http://schemas.microsoft.com/office/drawing/2014/main" id="{AD91516C-D7EC-4144-8A2B-A34260E198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01" name="Isosceles Triangle 100">
              <a:extLst>
                <a:ext uri="{FF2B5EF4-FFF2-40B4-BE49-F238E27FC236}">
                  <a16:creationId xmlns:a16="http://schemas.microsoft.com/office/drawing/2014/main" id="{C3F76265-A59D-40B3-A7F8-9B60D3C1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 name="Title 1">
            <a:extLst>
              <a:ext uri="{FF2B5EF4-FFF2-40B4-BE49-F238E27FC236}">
                <a16:creationId xmlns:a16="http://schemas.microsoft.com/office/drawing/2014/main" id="{B742B206-57D9-FDD9-606E-A43B94C8529B}"/>
              </a:ext>
            </a:extLst>
          </p:cNvPr>
          <p:cNvSpPr>
            <a:spLocks noGrp="1"/>
          </p:cNvSpPr>
          <p:nvPr>
            <p:ph type="title"/>
          </p:nvPr>
        </p:nvSpPr>
        <p:spPr>
          <a:xfrm>
            <a:off x="6169290" y="609600"/>
            <a:ext cx="3104711" cy="1320800"/>
          </a:xfrm>
        </p:spPr>
        <p:txBody>
          <a:bodyPr>
            <a:normAutofit/>
          </a:bodyPr>
          <a:lstStyle/>
          <a:p>
            <a:pPr>
              <a:lnSpc>
                <a:spcPct val="90000"/>
              </a:lnSpc>
            </a:pPr>
            <a:r>
              <a:rPr lang="en-US" sz="2800"/>
              <a:t>5. How will your sponsorship help us?</a:t>
            </a:r>
            <a:endParaRPr lang="en-GB" sz="2800"/>
          </a:p>
        </p:txBody>
      </p:sp>
      <p:sp>
        <p:nvSpPr>
          <p:cNvPr id="3" name="Content Placeholder 2">
            <a:extLst>
              <a:ext uri="{FF2B5EF4-FFF2-40B4-BE49-F238E27FC236}">
                <a16:creationId xmlns:a16="http://schemas.microsoft.com/office/drawing/2014/main" id="{67F9B881-9885-B08F-98AB-E08334F5679C}"/>
              </a:ext>
            </a:extLst>
          </p:cNvPr>
          <p:cNvSpPr>
            <a:spLocks noGrp="1"/>
          </p:cNvSpPr>
          <p:nvPr>
            <p:ph idx="1"/>
          </p:nvPr>
        </p:nvSpPr>
        <p:spPr>
          <a:xfrm>
            <a:off x="6169290" y="2160589"/>
            <a:ext cx="3104712" cy="3786121"/>
          </a:xfrm>
        </p:spPr>
        <p:txBody>
          <a:bodyPr>
            <a:normAutofit lnSpcReduction="10000"/>
          </a:bodyPr>
          <a:lstStyle/>
          <a:p>
            <a:pPr marL="0" indent="0">
              <a:lnSpc>
                <a:spcPct val="90000"/>
              </a:lnSpc>
              <a:buNone/>
            </a:pPr>
            <a:r>
              <a:rPr lang="en-GB" dirty="0">
                <a:effectLst/>
                <a:latin typeface="Avenir Next"/>
                <a:ea typeface="Arial" panose="020B0604020202020204" pitchFamily="34" charset="0"/>
                <a:cs typeface="Avenir Next"/>
              </a:rPr>
              <a:t>Throughout the year both swimming and water polo require pool time and transport in order to prepare for and attend matches or galas. The society’s costs for such hire, coaching and transport can amount to over £6000 per year. With your financial backing, we will be able to cover these with ease and provide our members with a platform to succeed and thrive.</a:t>
            </a:r>
            <a:endParaRPr lang="en-GB" dirty="0">
              <a:effectLst/>
              <a:latin typeface="Arial" panose="020B0604020202020204" pitchFamily="34" charset="0"/>
              <a:ea typeface="Arial" panose="020B0604020202020204" pitchFamily="34" charset="0"/>
              <a:cs typeface="Times New Roman" panose="02020603050405020304" pitchFamily="18" charset="0"/>
            </a:endParaRPr>
          </a:p>
          <a:p>
            <a:pPr marL="0" indent="0">
              <a:lnSpc>
                <a:spcPct val="90000"/>
              </a:lnSpc>
              <a:buNone/>
            </a:pPr>
            <a:endParaRPr lang="en-GB" dirty="0"/>
          </a:p>
        </p:txBody>
      </p:sp>
      <p:sp>
        <p:nvSpPr>
          <p:cNvPr id="18" name="Slide Number Placeholder 17">
            <a:extLst>
              <a:ext uri="{FF2B5EF4-FFF2-40B4-BE49-F238E27FC236}">
                <a16:creationId xmlns:a16="http://schemas.microsoft.com/office/drawing/2014/main" id="{E202817E-6DF3-EFEC-CEF3-C8DA227B3096}"/>
              </a:ext>
            </a:extLst>
          </p:cNvPr>
          <p:cNvSpPr>
            <a:spLocks noGrp="1"/>
          </p:cNvSpPr>
          <p:nvPr>
            <p:ph type="sldNum" sz="quarter" idx="12"/>
          </p:nvPr>
        </p:nvSpPr>
        <p:spPr/>
        <p:txBody>
          <a:bodyPr/>
          <a:lstStyle/>
          <a:p>
            <a:fld id="{5D16813A-8C3A-44B1-AD39-2712F0773329}" type="slidenum">
              <a:rPr lang="en-GB" smtClean="0"/>
              <a:t>8</a:t>
            </a:fld>
            <a:endParaRPr lang="en-GB"/>
          </a:p>
        </p:txBody>
      </p:sp>
    </p:spTree>
    <p:extLst>
      <p:ext uri="{BB962C8B-B14F-4D97-AF65-F5344CB8AC3E}">
        <p14:creationId xmlns:p14="http://schemas.microsoft.com/office/powerpoint/2010/main" val="36681666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1" name="Group 60">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62" name="Straight Connector 61">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64"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5"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6" name="Isosceles Triangle 65">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7"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8"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9"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70" name="Isosceles Triangle 69">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71" name="Isosceles Triangle 70">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 name="Title 1">
            <a:extLst>
              <a:ext uri="{FF2B5EF4-FFF2-40B4-BE49-F238E27FC236}">
                <a16:creationId xmlns:a16="http://schemas.microsoft.com/office/drawing/2014/main" id="{5210F62D-C886-C4E6-9A8B-0F464AE2FA71}"/>
              </a:ext>
            </a:extLst>
          </p:cNvPr>
          <p:cNvSpPr>
            <a:spLocks noGrp="1"/>
          </p:cNvSpPr>
          <p:nvPr>
            <p:ph type="title"/>
          </p:nvPr>
        </p:nvSpPr>
        <p:spPr>
          <a:xfrm>
            <a:off x="5536734" y="609600"/>
            <a:ext cx="3737268" cy="1320800"/>
          </a:xfrm>
        </p:spPr>
        <p:txBody>
          <a:bodyPr vert="horz" lIns="91440" tIns="45720" rIns="91440" bIns="45720" rtlCol="0" anchor="t">
            <a:normAutofit/>
          </a:bodyPr>
          <a:lstStyle/>
          <a:p>
            <a:r>
              <a:rPr lang="en-US"/>
              <a:t>6. Sponsorship Packages</a:t>
            </a:r>
          </a:p>
        </p:txBody>
      </p:sp>
      <p:sp>
        <p:nvSpPr>
          <p:cNvPr id="3" name="Content Placeholder 2">
            <a:extLst>
              <a:ext uri="{FF2B5EF4-FFF2-40B4-BE49-F238E27FC236}">
                <a16:creationId xmlns:a16="http://schemas.microsoft.com/office/drawing/2014/main" id="{902AE7C5-C9A1-1D1A-A8B5-9C780EEF4D28}"/>
              </a:ext>
            </a:extLst>
          </p:cNvPr>
          <p:cNvSpPr>
            <a:spLocks noGrp="1"/>
          </p:cNvSpPr>
          <p:nvPr>
            <p:ph sz="half" idx="1"/>
          </p:nvPr>
        </p:nvSpPr>
        <p:spPr>
          <a:xfrm>
            <a:off x="4632960" y="1930400"/>
            <a:ext cx="5293359" cy="4785359"/>
          </a:xfrm>
        </p:spPr>
        <p:txBody>
          <a:bodyPr vert="horz" lIns="91440" tIns="45720" rIns="91440" bIns="45720" rtlCol="0">
            <a:normAutofit fontScale="85000" lnSpcReduction="20000"/>
          </a:bodyPr>
          <a:lstStyle/>
          <a:p>
            <a:pPr marL="0" indent="0" algn="ctr">
              <a:buNone/>
            </a:pPr>
            <a:r>
              <a:rPr lang="en-US" b="1" dirty="0">
                <a:effectLst/>
                <a:latin typeface="Avenir Next" panose="020B0503020202020204" pitchFamily="34" charset="0"/>
              </a:rPr>
              <a:t>Bronze | £350 </a:t>
            </a:r>
            <a:endParaRPr lang="en-US" dirty="0">
              <a:effectLst/>
              <a:latin typeface="Avenir Next" panose="020B0503020202020204" pitchFamily="34" charset="0"/>
            </a:endParaRPr>
          </a:p>
          <a:p>
            <a:r>
              <a:rPr lang="en-US" dirty="0">
                <a:effectLst/>
                <a:latin typeface="Avenir Next" panose="020B0503020202020204" pitchFamily="34" charset="0"/>
              </a:rPr>
              <a:t>Logo displayed on social media platforms, including website.</a:t>
            </a:r>
          </a:p>
          <a:p>
            <a:r>
              <a:rPr lang="en-US" dirty="0">
                <a:effectLst/>
                <a:latin typeface="Avenir Next" panose="020B0503020202020204" pitchFamily="34" charset="0"/>
              </a:rPr>
              <a:t>Announcement post on Instagram and this post to be pinned to the top of our profile. </a:t>
            </a:r>
          </a:p>
          <a:p>
            <a:pPr marL="0" indent="0">
              <a:buNone/>
            </a:pPr>
            <a:endParaRPr lang="en-US" dirty="0">
              <a:effectLst/>
              <a:latin typeface="Avenir Next" panose="020B0503020202020204" pitchFamily="34" charset="0"/>
            </a:endParaRPr>
          </a:p>
          <a:p>
            <a:pPr marL="0" indent="0" algn="ctr">
              <a:buFont typeface="Wingdings 3" charset="2"/>
              <a:buNone/>
            </a:pPr>
            <a:r>
              <a:rPr lang="en-GB" b="1" dirty="0">
                <a:latin typeface="Avenir Next" panose="020B0503020202020204" pitchFamily="34" charset="0"/>
                <a:ea typeface="Arial" panose="020B0604020202020204" pitchFamily="34" charset="0"/>
                <a:cs typeface="Avenir Next"/>
              </a:rPr>
              <a:t>Silver | £550</a:t>
            </a:r>
          </a:p>
          <a:p>
            <a:pPr>
              <a:lnSpc>
                <a:spcPct val="120000"/>
              </a:lnSpc>
              <a:spcBef>
                <a:spcPts val="600"/>
              </a:spcBef>
              <a:spcAft>
                <a:spcPts val="600"/>
              </a:spcAft>
            </a:pPr>
            <a:r>
              <a:rPr lang="en-GB" dirty="0">
                <a:latin typeface="Avenir Next" panose="020B0503020202020204" pitchFamily="34" charset="0"/>
                <a:ea typeface="Arial" panose="020B0604020202020204" pitchFamily="34" charset="0"/>
                <a:cs typeface="Avenir Next"/>
              </a:rPr>
              <a:t>Advertisement on any campus events you wish to undertake.</a:t>
            </a:r>
          </a:p>
          <a:p>
            <a:pPr>
              <a:lnSpc>
                <a:spcPct val="120000"/>
              </a:lnSpc>
              <a:spcBef>
                <a:spcPts val="600"/>
              </a:spcBef>
              <a:spcAft>
                <a:spcPts val="600"/>
              </a:spcAft>
            </a:pPr>
            <a:r>
              <a:rPr lang="en-GB" dirty="0">
                <a:latin typeface="Avenir Next" panose="020B0503020202020204" pitchFamily="34" charset="0"/>
                <a:ea typeface="Arial" panose="020B0604020202020204" pitchFamily="34" charset="0"/>
                <a:cs typeface="Avenir Next"/>
              </a:rPr>
              <a:t>Monthly promotional post on social media platforms.</a:t>
            </a:r>
            <a:endParaRPr lang="en-US" dirty="0">
              <a:latin typeface="Avenir Next" panose="020B0503020202020204" pitchFamily="34" charset="0"/>
              <a:ea typeface="Arial" panose="020B0604020202020204" pitchFamily="34" charset="0"/>
              <a:cs typeface="Avenir Next"/>
            </a:endParaRPr>
          </a:p>
          <a:p>
            <a:pPr>
              <a:lnSpc>
                <a:spcPct val="120000"/>
              </a:lnSpc>
              <a:spcBef>
                <a:spcPts val="600"/>
              </a:spcBef>
              <a:spcAft>
                <a:spcPts val="600"/>
              </a:spcAft>
            </a:pPr>
            <a:r>
              <a:rPr lang="en-GB" dirty="0">
                <a:latin typeface="Avenir Next" panose="020B0503020202020204" pitchFamily="34" charset="0"/>
                <a:ea typeface="Arial" panose="020B0604020202020204" pitchFamily="34" charset="0"/>
                <a:cs typeface="Avenir Next"/>
              </a:rPr>
              <a:t>Opportunity to send targeted messages to all SWP members 3 times a year.</a:t>
            </a:r>
            <a:endParaRPr lang="en-GB" dirty="0">
              <a:latin typeface="Avenir Next" panose="020B0503020202020204" pitchFamily="34" charset="0"/>
              <a:ea typeface="Arial" panose="020B0604020202020204" pitchFamily="34" charset="0"/>
              <a:cs typeface="Times New Roman" panose="02020603050405020304" pitchFamily="18" charset="0"/>
            </a:endParaRPr>
          </a:p>
          <a:p>
            <a:pPr>
              <a:lnSpc>
                <a:spcPct val="120000"/>
              </a:lnSpc>
              <a:spcBef>
                <a:spcPts val="600"/>
              </a:spcBef>
              <a:spcAft>
                <a:spcPts val="600"/>
              </a:spcAft>
            </a:pPr>
            <a:r>
              <a:rPr lang="en-GB" dirty="0">
                <a:latin typeface="Avenir Next" panose="020B0503020202020204" pitchFamily="34" charset="0"/>
                <a:ea typeface="Arial" panose="020B0604020202020204" pitchFamily="34" charset="0"/>
                <a:cs typeface="Avenir Next"/>
              </a:rPr>
              <a:t>Logo displayed on social media platforms, including the website. </a:t>
            </a:r>
          </a:p>
          <a:p>
            <a:pPr>
              <a:lnSpc>
                <a:spcPct val="120000"/>
              </a:lnSpc>
              <a:spcBef>
                <a:spcPts val="600"/>
              </a:spcBef>
              <a:spcAft>
                <a:spcPts val="600"/>
              </a:spcAft>
            </a:pPr>
            <a:r>
              <a:rPr lang="en-US" dirty="0">
                <a:effectLst/>
                <a:latin typeface="Avenir Next" panose="020B0503020202020204" pitchFamily="34" charset="0"/>
              </a:rPr>
              <a:t>Announcement post on Instagram and this post to be pinned to the top of our profile. </a:t>
            </a:r>
            <a:endParaRPr lang="en-GB" dirty="0">
              <a:latin typeface="Avenir Next" panose="020B0503020202020204" pitchFamily="34" charset="0"/>
              <a:ea typeface="Arial" panose="020B0604020202020204" pitchFamily="34" charset="0"/>
              <a:cs typeface="Times New Roman" panose="02020603050405020304" pitchFamily="18" charset="0"/>
            </a:endParaRPr>
          </a:p>
          <a:p>
            <a:endParaRPr lang="en-US" dirty="0"/>
          </a:p>
          <a:p>
            <a:endParaRPr lang="en-US" dirty="0"/>
          </a:p>
        </p:txBody>
      </p:sp>
      <p:pic>
        <p:nvPicPr>
          <p:cNvPr id="23" name="Picture 22">
            <a:extLst>
              <a:ext uri="{FF2B5EF4-FFF2-40B4-BE49-F238E27FC236}">
                <a16:creationId xmlns:a16="http://schemas.microsoft.com/office/drawing/2014/main" id="{A875B6F9-6AB2-9C8C-C723-EAF248ED58CE}"/>
              </a:ext>
            </a:extLst>
          </p:cNvPr>
          <p:cNvPicPr>
            <a:picLocks noChangeAspect="1"/>
          </p:cNvPicPr>
          <p:nvPr/>
        </p:nvPicPr>
        <p:blipFill rotWithShape="1">
          <a:blip r:embed="rId2"/>
          <a:srcRect l="17976" r="22632" b="2"/>
          <a:stretch/>
        </p:blipFill>
        <p:spPr>
          <a:xfrm>
            <a:off x="20" y="-1"/>
            <a:ext cx="4901025"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73" name="Isosceles Triangle 72">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9" name="Slide Number Placeholder 8">
            <a:extLst>
              <a:ext uri="{FF2B5EF4-FFF2-40B4-BE49-F238E27FC236}">
                <a16:creationId xmlns:a16="http://schemas.microsoft.com/office/drawing/2014/main" id="{19F3D4D2-1E37-43EF-BCC6-3D87099152AE}"/>
              </a:ext>
            </a:extLst>
          </p:cNvPr>
          <p:cNvSpPr>
            <a:spLocks noGrp="1"/>
          </p:cNvSpPr>
          <p:nvPr>
            <p:ph type="sldNum" sz="quarter" idx="12"/>
          </p:nvPr>
        </p:nvSpPr>
        <p:spPr>
          <a:xfrm>
            <a:off x="8841996" y="6041362"/>
            <a:ext cx="432006" cy="365125"/>
          </a:xfrm>
        </p:spPr>
        <p:txBody>
          <a:bodyPr vert="horz" lIns="91440" tIns="45720" rIns="91440" bIns="45720" rtlCol="0" anchor="ctr">
            <a:normAutofit/>
          </a:bodyPr>
          <a:lstStyle/>
          <a:p>
            <a:pPr defTabSz="914400">
              <a:spcAft>
                <a:spcPts val="600"/>
              </a:spcAft>
            </a:pPr>
            <a:fld id="{5D16813A-8C3A-44B1-AD39-2712F0773329}" type="slidenum">
              <a:rPr lang="en-US"/>
              <a:pPr defTabSz="914400">
                <a:spcAft>
                  <a:spcPts val="600"/>
                </a:spcAft>
              </a:pPr>
              <a:t>9</a:t>
            </a:fld>
            <a:endParaRPr lang="en-US"/>
          </a:p>
        </p:txBody>
      </p:sp>
    </p:spTree>
    <p:extLst>
      <p:ext uri="{BB962C8B-B14F-4D97-AF65-F5344CB8AC3E}">
        <p14:creationId xmlns:p14="http://schemas.microsoft.com/office/powerpoint/2010/main" val="644863609"/>
      </p:ext>
    </p:extLst>
  </p:cSld>
  <p:clrMapOvr>
    <a:masterClrMapping/>
  </p:clrMapOvr>
</p:sld>
</file>

<file path=ppt/theme/theme1.xml><?xml version="1.0" encoding="utf-8"?>
<a:theme xmlns:a="http://schemas.openxmlformats.org/drawingml/2006/main" name="Facet">
  <a:themeElements>
    <a:clrScheme name="Custom 2">
      <a:dk1>
        <a:sysClr val="windowText" lastClr="000000"/>
      </a:dk1>
      <a:lt1>
        <a:sysClr val="window" lastClr="FFFFFF"/>
      </a:lt1>
      <a:dk2>
        <a:srgbClr val="2C3C43"/>
      </a:dk2>
      <a:lt2>
        <a:srgbClr val="EBEBEB"/>
      </a:lt2>
      <a:accent1>
        <a:srgbClr val="3F7818"/>
      </a:accent1>
      <a:accent2>
        <a:srgbClr val="3F7818"/>
      </a:accent2>
      <a:accent3>
        <a:srgbClr val="3F7818"/>
      </a:accent3>
      <a:accent4>
        <a:srgbClr val="3F7818"/>
      </a:accent4>
      <a:accent5>
        <a:srgbClr val="3F7818"/>
      </a:accent5>
      <a:accent6>
        <a:srgbClr val="2F5A12"/>
      </a:accent6>
      <a:hlink>
        <a:srgbClr val="2F5A12"/>
      </a:hlink>
      <a:folHlink>
        <a:srgbClr val="2F5A12"/>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58D4A76B418D945935642FB24B609D6" ma:contentTypeVersion="7" ma:contentTypeDescription="Create a new document." ma:contentTypeScope="" ma:versionID="b5fbad055315c579a2054479b0e60590">
  <xsd:schema xmlns:xsd="http://www.w3.org/2001/XMLSchema" xmlns:xs="http://www.w3.org/2001/XMLSchema" xmlns:p="http://schemas.microsoft.com/office/2006/metadata/properties" xmlns:ns3="7e0dc533-e73f-4cfc-88a0-55e69f21c1d8" xmlns:ns4="7ad9f703-41e7-424f-85ab-703c43ad9fa6" targetNamespace="http://schemas.microsoft.com/office/2006/metadata/properties" ma:root="true" ma:fieldsID="1d76ee8cfe02c1cfb7c8f381c47767ef" ns3:_="" ns4:_="">
    <xsd:import namespace="7e0dc533-e73f-4cfc-88a0-55e69f21c1d8"/>
    <xsd:import namespace="7ad9f703-41e7-424f-85ab-703c43ad9fa6"/>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0dc533-e73f-4cfc-88a0-55e69f21c1d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ad9f703-41e7-424f-85ab-703c43ad9fa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0D942FA-F6E6-42E9-97CC-F7F79F47014B}">
  <ds:schemaRefs>
    <ds:schemaRef ds:uri="http://schemas.microsoft.com/office/2006/metadata/properties"/>
    <ds:schemaRef ds:uri="http://schemas.microsoft.com/office/infopath/2007/PartnerControls"/>
    <ds:schemaRef ds:uri="http://www.w3.org/2000/xmlns/"/>
  </ds:schemaRefs>
</ds:datastoreItem>
</file>

<file path=customXml/itemProps2.xml><?xml version="1.0" encoding="utf-8"?>
<ds:datastoreItem xmlns:ds="http://schemas.openxmlformats.org/officeDocument/2006/customXml" ds:itemID="{C9292DF4-FC2F-44B7-B523-FB3B75736197}">
  <ds:schemaRefs>
    <ds:schemaRef ds:uri="http://schemas.microsoft.com/sharepoint/v3/contenttype/forms"/>
  </ds:schemaRefs>
</ds:datastoreItem>
</file>

<file path=customXml/itemProps3.xml><?xml version="1.0" encoding="utf-8"?>
<ds:datastoreItem xmlns:ds="http://schemas.openxmlformats.org/officeDocument/2006/customXml" ds:itemID="{156216C0-E3F7-478D-BE18-B62CA55FD292}">
  <ds:schemaRefs>
    <ds:schemaRef ds:uri="7ad9f703-41e7-424f-85ab-703c43ad9fa6"/>
    <ds:schemaRef ds:uri="7e0dc533-e73f-4cfc-88a0-55e69f21c1d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2758</TotalTime>
  <Words>1275</Words>
  <Application>Microsoft Macintosh PowerPoint</Application>
  <PresentationFormat>Widescreen</PresentationFormat>
  <Paragraphs>74</Paragraphs>
  <Slides>11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MS Gothic</vt:lpstr>
      <vt:lpstr>Arial</vt:lpstr>
      <vt:lpstr>Avenir Next</vt:lpstr>
      <vt:lpstr>Calibri</vt:lpstr>
      <vt:lpstr>Trebuchet MS</vt:lpstr>
      <vt:lpstr>Wingdings 3</vt:lpstr>
      <vt:lpstr>Facet</vt:lpstr>
      <vt:lpstr>LUUSWP 2024/2025</vt:lpstr>
      <vt:lpstr>Table of Contents </vt:lpstr>
      <vt:lpstr>1. Executive Summary </vt:lpstr>
      <vt:lpstr>2. Club Overview and Our Goals</vt:lpstr>
      <vt:lpstr>PowerPoint Presentation</vt:lpstr>
      <vt:lpstr>3. Our Achievements </vt:lpstr>
      <vt:lpstr>4. How will your sponsorship help you? </vt:lpstr>
      <vt:lpstr>5. How will your sponsorship help us?</vt:lpstr>
      <vt:lpstr>6. Sponsorship Packages</vt:lpstr>
      <vt:lpstr>6. Sponsorship Packages</vt:lpstr>
      <vt:lpstr>7. Contacts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LUUSWP 2022/2023</dc:title>
  <dc:creator>Lucy Askey [ed19laa]</dc:creator>
  <cp:lastModifiedBy>19227018 - Clair Green</cp:lastModifiedBy>
  <cp:revision>18</cp:revision>
  <dcterms:created xsi:type="dcterms:W3CDTF">2022-07-12T16:57:52Z</dcterms:created>
  <dcterms:modified xsi:type="dcterms:W3CDTF">2024-06-20T13:56:32Z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0x010100C58D4A76B418D945935642FB24B609D6</vt:lpwstr>
  </property>
</Properties>
</file>